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6918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140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766560" y="-1371600"/>
            <a:ext cx="4023360" cy="4023360"/>
          </a:xfrm>
          <a:prstGeom prst="ellipse">
            <a:avLst/>
          </a:prstGeom>
          <a:solidFill>
            <a:srgbClr val="1A5A5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-1463040" y="3657600"/>
            <a:ext cx="3291840" cy="3291840"/>
          </a:xfrm>
          <a:prstGeom prst="ellipse">
            <a:avLst/>
          </a:prstGeom>
          <a:solidFill>
            <a:srgbClr val="0C332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685800" y="777240"/>
            <a:ext cx="5394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8FD0B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PARENTS, CAREGIVERS AND SCHOOL STAFF</a:t>
            </a:r>
            <a:endParaRPr lang="en-US" sz="1100" dirty="0"/>
          </a:p>
        </p:txBody>
      </p:sp>
      <p:sp>
        <p:nvSpPr>
          <p:cNvPr id="5" name="Text 3"/>
          <p:cNvSpPr/>
          <p:nvPr/>
        </p:nvSpPr>
        <p:spPr>
          <a:xfrm>
            <a:off x="658368" y="1097280"/>
            <a:ext cx="539496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Building Blocks</a:t>
            </a:r>
            <a:endParaRPr lang="en-US" sz="4400" dirty="0"/>
          </a:p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for Resilience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685800" y="288036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D7EAE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Simple, everyday ways to help children bounce back, cope with challenges and adapt to change.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687568" y="3063240"/>
            <a:ext cx="969264" cy="969264"/>
          </a:xfrm>
          <a:prstGeom prst="roundRect">
            <a:avLst>
              <a:gd name="adj" fmla="val 13208"/>
            </a:avLst>
          </a:prstGeom>
          <a:solidFill>
            <a:srgbClr val="55906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577" y="3315249"/>
            <a:ext cx="465247" cy="465247"/>
          </a:xfrm>
          <a:prstGeom prst="rect">
            <a:avLst/>
          </a:prstGeom>
        </p:spPr>
      </p:pic>
      <p:sp>
        <p:nvSpPr>
          <p:cNvPr id="10" name="Shape 7"/>
          <p:cNvSpPr/>
          <p:nvPr/>
        </p:nvSpPr>
        <p:spPr>
          <a:xfrm>
            <a:off x="6803136" y="3063240"/>
            <a:ext cx="969264" cy="969264"/>
          </a:xfrm>
          <a:prstGeom prst="roundRect">
            <a:avLst>
              <a:gd name="adj" fmla="val 13208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5145" y="3315249"/>
            <a:ext cx="465247" cy="465247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7918704" y="3063240"/>
            <a:ext cx="969264" cy="969264"/>
          </a:xfrm>
          <a:prstGeom prst="roundRect">
            <a:avLst>
              <a:gd name="adj" fmla="val 13208"/>
            </a:avLst>
          </a:prstGeom>
          <a:solidFill>
            <a:srgbClr val="C9587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0713" y="3315249"/>
            <a:ext cx="465247" cy="465247"/>
          </a:xfrm>
          <a:prstGeom prst="rect">
            <a:avLst/>
          </a:prstGeom>
        </p:spPr>
      </p:pic>
      <p:sp>
        <p:nvSpPr>
          <p:cNvPr id="14" name="Shape 9"/>
          <p:cNvSpPr/>
          <p:nvPr/>
        </p:nvSpPr>
        <p:spPr>
          <a:xfrm>
            <a:off x="6245352" y="1947672"/>
            <a:ext cx="969264" cy="969264"/>
          </a:xfrm>
          <a:prstGeom prst="roundRect">
            <a:avLst>
              <a:gd name="adj" fmla="val 13208"/>
            </a:avLst>
          </a:prstGeom>
          <a:solidFill>
            <a:srgbClr val="E0A32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7361" y="2199681"/>
            <a:ext cx="465247" cy="465247"/>
          </a:xfrm>
          <a:prstGeom prst="rect">
            <a:avLst/>
          </a:prstGeom>
        </p:spPr>
      </p:pic>
      <p:sp>
        <p:nvSpPr>
          <p:cNvPr id="16" name="Shape 10"/>
          <p:cNvSpPr/>
          <p:nvPr/>
        </p:nvSpPr>
        <p:spPr>
          <a:xfrm>
            <a:off x="7360920" y="1947672"/>
            <a:ext cx="969264" cy="969264"/>
          </a:xfrm>
          <a:prstGeom prst="roundRect">
            <a:avLst>
              <a:gd name="adj" fmla="val 13208"/>
            </a:avLst>
          </a:prstGeom>
          <a:solidFill>
            <a:srgbClr val="2E93A6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2929" y="2199681"/>
            <a:ext cx="465247" cy="4652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What resilience really is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298448"/>
            <a:ext cx="43434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2400"/>
              </a:lnSpc>
              <a:buNone/>
            </a:pPr>
            <a:r>
              <a:rPr lang="en-US" sz="1700" b="1" dirty="0">
                <a:solidFill>
                  <a:srgbClr val="0A605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Resilience</a:t>
            </a:r>
            <a:r>
              <a:rPr lang="en-US" sz="1700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 is the ability to bounce back from setbacks, cope well with life's challenges and adapt to change in healthy ways.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502920" y="2651760"/>
            <a:ext cx="4343400" cy="1371600"/>
          </a:xfrm>
          <a:prstGeom prst="roundRect">
            <a:avLst>
              <a:gd name="adj" fmla="val 6000"/>
            </a:avLst>
          </a:prstGeom>
          <a:solidFill>
            <a:srgbClr val="FBEAE4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77240" y="2852928"/>
            <a:ext cx="3840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220" dirty="0">
                <a:solidFill>
                  <a:srgbClr val="C254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BIG IDEA</a:t>
            </a: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777240" y="3108960"/>
            <a:ext cx="37947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Children aren't simply born resilient. Resilience is built over time through relationships, skills and everyday experiences.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502920" y="4279392"/>
            <a:ext cx="4343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well any of us bounces back also depends on temperament, environment, resources and health. It changes over time, and it can grow.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5257800" y="1298448"/>
            <a:ext cx="33832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2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IT MATTERS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257800" y="1627632"/>
            <a:ext cx="338328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9"/>
          <p:cNvSpPr/>
          <p:nvPr/>
        </p:nvSpPr>
        <p:spPr>
          <a:xfrm>
            <a:off x="5440680" y="1847088"/>
            <a:ext cx="493776" cy="493776"/>
          </a:xfrm>
          <a:prstGeom prst="roundRect">
            <a:avLst>
              <a:gd name="adj" fmla="val 18519"/>
            </a:avLst>
          </a:prstGeom>
          <a:solidFill>
            <a:srgbClr val="55906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062" y="1975470"/>
            <a:ext cx="237012" cy="237012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6080760" y="1773936"/>
            <a:ext cx="24688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Stronger relationships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6080760" y="2020824"/>
            <a:ext cx="24505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Resilient children connect and get on better with others</a:t>
            </a:r>
            <a:endParaRPr lang="en-US" sz="1050" dirty="0"/>
          </a:p>
        </p:txBody>
      </p:sp>
      <p:sp>
        <p:nvSpPr>
          <p:cNvPr id="15" name="Shape 12"/>
          <p:cNvSpPr/>
          <p:nvPr/>
        </p:nvSpPr>
        <p:spPr>
          <a:xfrm>
            <a:off x="5257800" y="2743200"/>
            <a:ext cx="338328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3"/>
          <p:cNvSpPr/>
          <p:nvPr/>
        </p:nvSpPr>
        <p:spPr>
          <a:xfrm>
            <a:off x="5440680" y="2962656"/>
            <a:ext cx="493776" cy="493776"/>
          </a:xfrm>
          <a:prstGeom prst="roundRect">
            <a:avLst>
              <a:gd name="adj" fmla="val 18519"/>
            </a:avLst>
          </a:prstGeom>
          <a:solidFill>
            <a:srgbClr val="E0A32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9062" y="3091038"/>
            <a:ext cx="237012" cy="237012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6080760" y="2889504"/>
            <a:ext cx="24688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Better learning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6080760" y="3136392"/>
            <a:ext cx="24505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They tend to settle well and do better at school</a:t>
            </a:r>
            <a:endParaRPr lang="en-US" sz="1050" dirty="0"/>
          </a:p>
        </p:txBody>
      </p:sp>
      <p:sp>
        <p:nvSpPr>
          <p:cNvPr id="20" name="Shape 16"/>
          <p:cNvSpPr/>
          <p:nvPr/>
        </p:nvSpPr>
        <p:spPr>
          <a:xfrm>
            <a:off x="5257800" y="3858768"/>
            <a:ext cx="3383280" cy="932688"/>
          </a:xfrm>
          <a:prstGeom prst="roundRect">
            <a:avLst>
              <a:gd name="adj" fmla="val 784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7"/>
          <p:cNvSpPr/>
          <p:nvPr/>
        </p:nvSpPr>
        <p:spPr>
          <a:xfrm>
            <a:off x="5440680" y="4078224"/>
            <a:ext cx="493776" cy="493776"/>
          </a:xfrm>
          <a:prstGeom prst="roundRect">
            <a:avLst>
              <a:gd name="adj" fmla="val 18519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9062" y="4206606"/>
            <a:ext cx="237012" cy="237012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6080760" y="4005072"/>
            <a:ext cx="24688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Protected wellbeing</a:t>
            </a:r>
            <a:endParaRPr lang="en-US" sz="1300" dirty="0"/>
          </a:p>
        </p:txBody>
      </p:sp>
      <p:sp>
        <p:nvSpPr>
          <p:cNvPr id="24" name="Text 19"/>
          <p:cNvSpPr/>
          <p:nvPr/>
        </p:nvSpPr>
        <p:spPr>
          <a:xfrm>
            <a:off x="6080760" y="4251960"/>
            <a:ext cx="245059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They are less likely to develop anxiety or depression</a:t>
            </a:r>
            <a:endParaRPr lang="en-US" sz="10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A brain built from the bottom up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30352" y="1435608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804672" y="1371600"/>
            <a:ext cx="39776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Billions of connections.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Brain architecture links neurons for talking, feeling, remembering and learning.</a:t>
            </a:r>
            <a:endParaRPr lang="en-US" sz="1250" dirty="0"/>
          </a:p>
        </p:txBody>
      </p:sp>
      <p:sp>
        <p:nvSpPr>
          <p:cNvPr id="6" name="Shape 4"/>
          <p:cNvSpPr/>
          <p:nvPr/>
        </p:nvSpPr>
        <p:spPr>
          <a:xfrm>
            <a:off x="530352" y="2304288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804672" y="2240280"/>
            <a:ext cx="39776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like a house.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develops in stages from the bottom up, so strong foundations come first.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530352" y="3172968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804672" y="3108960"/>
            <a:ext cx="39776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Genes are only the start.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experiences and relationships shape how the brain is actually built.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30352" y="4041648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804672" y="3977640"/>
            <a:ext cx="397764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Warm moments do the work.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Talking, playing, singing and caring, repeated daily, lay the strongest foundations.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5029200" y="1261872"/>
            <a:ext cx="3794760" cy="3520440"/>
          </a:xfrm>
          <a:prstGeom prst="roundRect">
            <a:avLst>
              <a:gd name="adj" fmla="val 2597"/>
            </a:avLst>
          </a:prstGeom>
          <a:solidFill>
            <a:srgbClr val="E1F0E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6624828" y="1481328"/>
            <a:ext cx="603504" cy="603504"/>
          </a:xfrm>
          <a:prstGeom prst="roundRect">
            <a:avLst>
              <a:gd name="adj" fmla="val 18182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739" y="1638239"/>
            <a:ext cx="289682" cy="289682"/>
          </a:xfrm>
          <a:prstGeom prst="rect">
            <a:avLst/>
          </a:prstGeom>
        </p:spPr>
      </p:pic>
      <p:sp>
        <p:nvSpPr>
          <p:cNvPr id="15" name="Shape 12"/>
          <p:cNvSpPr/>
          <p:nvPr/>
        </p:nvSpPr>
        <p:spPr>
          <a:xfrm>
            <a:off x="5783580" y="2331720"/>
            <a:ext cx="2286000" cy="658368"/>
          </a:xfrm>
          <a:prstGeom prst="roundRect">
            <a:avLst>
              <a:gd name="adj" fmla="val 11111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3"/>
          <p:cNvSpPr/>
          <p:nvPr/>
        </p:nvSpPr>
        <p:spPr>
          <a:xfrm>
            <a:off x="5893308" y="2331720"/>
            <a:ext cx="2066544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Lifelong learning, behaviour and health</a:t>
            </a:r>
            <a:endParaRPr lang="en-US" sz="1050" dirty="0"/>
          </a:p>
        </p:txBody>
      </p:sp>
      <p:sp>
        <p:nvSpPr>
          <p:cNvPr id="17" name="Shape 14"/>
          <p:cNvSpPr/>
          <p:nvPr/>
        </p:nvSpPr>
        <p:spPr>
          <a:xfrm>
            <a:off x="5532120" y="3108960"/>
            <a:ext cx="2788920" cy="658368"/>
          </a:xfrm>
          <a:prstGeom prst="roundRect">
            <a:avLst>
              <a:gd name="adj" fmla="val 11111"/>
            </a:avLst>
          </a:prstGeom>
          <a:solidFill>
            <a:srgbClr val="55906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Text 15"/>
          <p:cNvSpPr/>
          <p:nvPr/>
        </p:nvSpPr>
        <p:spPr>
          <a:xfrm>
            <a:off x="5641848" y="3108960"/>
            <a:ext cx="2569464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Skills built on earlier skills</a:t>
            </a:r>
            <a:endParaRPr lang="en-US" sz="1050" dirty="0"/>
          </a:p>
        </p:txBody>
      </p:sp>
      <p:sp>
        <p:nvSpPr>
          <p:cNvPr id="19" name="Shape 16"/>
          <p:cNvSpPr/>
          <p:nvPr/>
        </p:nvSpPr>
        <p:spPr>
          <a:xfrm>
            <a:off x="5280660" y="3886200"/>
            <a:ext cx="3291840" cy="658368"/>
          </a:xfrm>
          <a:prstGeom prst="roundRect">
            <a:avLst>
              <a:gd name="adj" fmla="val 11111"/>
            </a:avLst>
          </a:prstGeom>
          <a:solidFill>
            <a:srgbClr val="11403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7"/>
          <p:cNvSpPr/>
          <p:nvPr/>
        </p:nvSpPr>
        <p:spPr>
          <a:xfrm>
            <a:off x="5390388" y="3886200"/>
            <a:ext cx="3072384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Foundations: early experiences and caring relationships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 SKILL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Serve and return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188720"/>
            <a:ext cx="8138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 passes back and forth between you and your child like a rally. Every time you return their serve, you build their brain.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02920" y="1828800"/>
            <a:ext cx="3520440" cy="713232"/>
          </a:xfrm>
          <a:prstGeom prst="roundRect">
            <a:avLst>
              <a:gd name="adj" fmla="val 1153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31520" y="1920240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SERVE</a:t>
            </a:r>
            <a:endParaRPr lang="en-US" sz="900" dirty="0"/>
          </a:p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They cry or feel upset</a:t>
            </a:r>
            <a:endParaRPr lang="en-US" sz="900" dirty="0"/>
          </a:p>
        </p:txBody>
      </p:sp>
      <p:sp>
        <p:nvSpPr>
          <p:cNvPr id="7" name="Shape 5"/>
          <p:cNvSpPr/>
          <p:nvPr/>
        </p:nvSpPr>
        <p:spPr>
          <a:xfrm>
            <a:off x="4160520" y="2075688"/>
            <a:ext cx="685800" cy="237744"/>
          </a:xfrm>
          <a:prstGeom prst="rightArrow">
            <a:avLst/>
          </a:prstGeom>
          <a:solidFill>
            <a:srgbClr val="E76F5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4983480" y="1828800"/>
            <a:ext cx="3657600" cy="713232"/>
          </a:xfrm>
          <a:prstGeom prst="roundRect">
            <a:avLst>
              <a:gd name="adj" fmla="val 11538"/>
            </a:avLst>
          </a:prstGeom>
          <a:solidFill>
            <a:srgbClr val="E1F0E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5212080" y="1920240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</a:t>
            </a:r>
            <a:endParaRPr lang="en-US" sz="900" dirty="0"/>
          </a:p>
          <a:p>
            <a:pPr marL="0" indent="0">
              <a:buNone/>
            </a:pPr>
            <a:r>
              <a:rPr lang="en-US" sz="12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Offer comfort and stay close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502920" y="2715768"/>
            <a:ext cx="3520440" cy="713232"/>
          </a:xfrm>
          <a:prstGeom prst="roundRect">
            <a:avLst>
              <a:gd name="adj" fmla="val 1153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731520" y="2807208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SERVE</a:t>
            </a:r>
            <a:endParaRPr lang="en-US" sz="900" dirty="0"/>
          </a:p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They ask you a question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4160520" y="2962656"/>
            <a:ext cx="685800" cy="237744"/>
          </a:xfrm>
          <a:prstGeom prst="rightArrow">
            <a:avLst/>
          </a:prstGeom>
          <a:solidFill>
            <a:srgbClr val="E76F5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4983480" y="2715768"/>
            <a:ext cx="3657600" cy="713232"/>
          </a:xfrm>
          <a:prstGeom prst="roundRect">
            <a:avLst>
              <a:gd name="adj" fmla="val 11538"/>
            </a:avLst>
          </a:prstGeom>
          <a:solidFill>
            <a:srgbClr val="E1F0E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5212080" y="2807208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</a:t>
            </a:r>
            <a:endParaRPr lang="en-US" sz="900" dirty="0"/>
          </a:p>
          <a:p>
            <a:pPr marL="0" indent="0">
              <a:buNone/>
            </a:pPr>
            <a:r>
              <a:rPr lang="en-US" sz="12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 kindly, even the tenth time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502920" y="3602736"/>
            <a:ext cx="3520440" cy="713232"/>
          </a:xfrm>
          <a:prstGeom prst="roundRect">
            <a:avLst>
              <a:gd name="adj" fmla="val 1153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731520" y="3694176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SERVE</a:t>
            </a:r>
            <a:endParaRPr lang="en-US" sz="900" dirty="0"/>
          </a:p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They show you what they've made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4160520" y="3849624"/>
            <a:ext cx="685800" cy="237744"/>
          </a:xfrm>
          <a:prstGeom prst="rightArrow">
            <a:avLst/>
          </a:prstGeom>
          <a:solidFill>
            <a:srgbClr val="E76F5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8" name="Shape 16"/>
          <p:cNvSpPr/>
          <p:nvPr/>
        </p:nvSpPr>
        <p:spPr>
          <a:xfrm>
            <a:off x="4983480" y="3602736"/>
            <a:ext cx="3657600" cy="713232"/>
          </a:xfrm>
          <a:prstGeom prst="roundRect">
            <a:avLst>
              <a:gd name="adj" fmla="val 11538"/>
            </a:avLst>
          </a:prstGeom>
          <a:solidFill>
            <a:srgbClr val="E1F0E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5212080" y="3694176"/>
            <a:ext cx="32918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20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RETURN</a:t>
            </a:r>
            <a:endParaRPr lang="en-US" sz="900" dirty="0"/>
          </a:p>
          <a:p>
            <a:pPr marL="0" indent="0">
              <a:buNone/>
            </a:pPr>
            <a:r>
              <a:rPr lang="en-US" sz="12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Stop, watch and praise the effort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502920" y="4590288"/>
            <a:ext cx="8138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0A605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Small, ordinary rallies, repeated over and over, are the building blocks of all later development.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 SKILL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Air traffic control skills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170432"/>
            <a:ext cx="8138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Executive function skills work like the control tower of your child's mental airspace, keeping lots of planes moving safely.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30352" y="1938528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804672" y="1874520"/>
            <a:ext cx="3611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lifelong build.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These skills develop right through childhood and into early adulthood.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530352" y="2871216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804672" y="2807208"/>
            <a:ext cx="3611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child differs.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Some children take more or less time than others to build each skill.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30352" y="3803904"/>
            <a:ext cx="128016" cy="128016"/>
          </a:xfrm>
          <a:prstGeom prst="ellipse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804672" y="3739896"/>
            <a:ext cx="3611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 strengthen them.  </a:t>
            </a:r>
            <a:r>
              <a:rPr lang="en-US" sz="12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Steady routines, simple checklists and chances to do things for themselves all help.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4709160" y="1783080"/>
            <a:ext cx="3931920" cy="3063240"/>
          </a:xfrm>
          <a:prstGeom prst="roundRect">
            <a:avLst>
              <a:gd name="adj" fmla="val 2985"/>
            </a:avLst>
          </a:prstGeom>
          <a:solidFill>
            <a:srgbClr val="E1F0E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5029200" y="2743200"/>
            <a:ext cx="868680" cy="868680"/>
          </a:xfrm>
          <a:prstGeom prst="roundRect">
            <a:avLst>
              <a:gd name="adj" fmla="val 15789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057" y="2969057"/>
            <a:ext cx="416966" cy="416966"/>
          </a:xfrm>
          <a:prstGeom prst="rect">
            <a:avLst/>
          </a:prstGeom>
        </p:spPr>
      </p:pic>
      <p:sp>
        <p:nvSpPr>
          <p:cNvPr id="14" name="Text 11"/>
          <p:cNvSpPr/>
          <p:nvPr/>
        </p:nvSpPr>
        <p:spPr>
          <a:xfrm>
            <a:off x="4892040" y="3703320"/>
            <a:ext cx="1188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control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tower</a:t>
            </a:r>
            <a:endParaRPr lang="en-US" sz="1000" dirty="0"/>
          </a:p>
        </p:txBody>
      </p:sp>
      <p:sp>
        <p:nvSpPr>
          <p:cNvPr id="15" name="Shape 12"/>
          <p:cNvSpPr/>
          <p:nvPr/>
        </p:nvSpPr>
        <p:spPr>
          <a:xfrm>
            <a:off x="6263640" y="2011680"/>
            <a:ext cx="2194560" cy="36576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2112264"/>
            <a:ext cx="164592" cy="164592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6611112" y="2011680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Paying attention</a:t>
            </a:r>
            <a:endParaRPr lang="en-US" sz="1000" dirty="0"/>
          </a:p>
        </p:txBody>
      </p:sp>
      <p:sp>
        <p:nvSpPr>
          <p:cNvPr id="18" name="Shape 14"/>
          <p:cNvSpPr/>
          <p:nvPr/>
        </p:nvSpPr>
        <p:spPr>
          <a:xfrm>
            <a:off x="6263640" y="2478024"/>
            <a:ext cx="2194560" cy="36576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2578608"/>
            <a:ext cx="164592" cy="164592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6611112" y="2478024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Planning ahead</a:t>
            </a:r>
            <a:endParaRPr lang="en-US" sz="1000" dirty="0"/>
          </a:p>
        </p:txBody>
      </p:sp>
      <p:sp>
        <p:nvSpPr>
          <p:cNvPr id="21" name="Shape 16"/>
          <p:cNvSpPr/>
          <p:nvPr/>
        </p:nvSpPr>
        <p:spPr>
          <a:xfrm>
            <a:off x="6263640" y="2944368"/>
            <a:ext cx="2194560" cy="36576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3044952"/>
            <a:ext cx="164592" cy="164592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6611112" y="2944368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Deciding what comes first</a:t>
            </a:r>
            <a:endParaRPr lang="en-US" sz="1000" dirty="0"/>
          </a:p>
        </p:txBody>
      </p:sp>
      <p:sp>
        <p:nvSpPr>
          <p:cNvPr id="24" name="Shape 18"/>
          <p:cNvSpPr/>
          <p:nvPr/>
        </p:nvSpPr>
        <p:spPr>
          <a:xfrm>
            <a:off x="6263640" y="3410712"/>
            <a:ext cx="2194560" cy="36576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3511296"/>
            <a:ext cx="164592" cy="164592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6611112" y="3410712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Managing impulses</a:t>
            </a:r>
            <a:endParaRPr lang="en-US" sz="1000" dirty="0"/>
          </a:p>
        </p:txBody>
      </p:sp>
      <p:sp>
        <p:nvSpPr>
          <p:cNvPr id="27" name="Shape 20"/>
          <p:cNvSpPr/>
          <p:nvPr/>
        </p:nvSpPr>
        <p:spPr>
          <a:xfrm>
            <a:off x="6263640" y="3877056"/>
            <a:ext cx="2194560" cy="36576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3977640"/>
            <a:ext cx="164592" cy="164592"/>
          </a:xfrm>
          <a:prstGeom prst="rect">
            <a:avLst/>
          </a:prstGeom>
        </p:spPr>
      </p:pic>
      <p:sp>
        <p:nvSpPr>
          <p:cNvPr id="29" name="Text 21"/>
          <p:cNvSpPr/>
          <p:nvPr/>
        </p:nvSpPr>
        <p:spPr>
          <a:xfrm>
            <a:off x="6611112" y="3877056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Following the rules</a:t>
            </a:r>
            <a:endParaRPr lang="en-US" sz="1000" dirty="0"/>
          </a:p>
        </p:txBody>
      </p:sp>
      <p:sp>
        <p:nvSpPr>
          <p:cNvPr id="30" name="Shape 22"/>
          <p:cNvSpPr/>
          <p:nvPr/>
        </p:nvSpPr>
        <p:spPr>
          <a:xfrm>
            <a:off x="6263640" y="4343400"/>
            <a:ext cx="2194560" cy="36576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512" y="4443984"/>
            <a:ext cx="164592" cy="164592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6611112" y="4343400"/>
            <a:ext cx="18105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Solving problems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 SKILL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Not all stress is the same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298448"/>
            <a:ext cx="2679192" cy="2697480"/>
          </a:xfrm>
          <a:prstGeom prst="roundRect">
            <a:avLst>
              <a:gd name="adj" fmla="val 3413"/>
            </a:avLst>
          </a:prstGeom>
          <a:solidFill>
            <a:srgbClr val="E9F2E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722376" y="1517904"/>
            <a:ext cx="530352" cy="530352"/>
          </a:xfrm>
          <a:prstGeom prst="roundRect">
            <a:avLst>
              <a:gd name="adj" fmla="val 18966"/>
            </a:avLst>
          </a:prstGeom>
          <a:solidFill>
            <a:srgbClr val="55906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268" y="1655796"/>
            <a:ext cx="254569" cy="25456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399032" y="1517904"/>
            <a:ext cx="1737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POSITIVE STRESS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722376" y="2212848"/>
            <a:ext cx="224942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Brief, everyday challenges such as the first day of school or meeting new people.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722376" y="3127248"/>
            <a:ext cx="22494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 support, it prepares children for life and builds coping skills.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3364992" y="1298448"/>
            <a:ext cx="2679192" cy="2697480"/>
          </a:xfrm>
          <a:prstGeom prst="roundRect">
            <a:avLst>
              <a:gd name="adj" fmla="val 3413"/>
            </a:avLst>
          </a:prstGeom>
          <a:solidFill>
            <a:srgbClr val="FBF2D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584448" y="1517904"/>
            <a:ext cx="530352" cy="530352"/>
          </a:xfrm>
          <a:prstGeom prst="roundRect">
            <a:avLst>
              <a:gd name="adj" fmla="val 18966"/>
            </a:avLst>
          </a:prstGeom>
          <a:solidFill>
            <a:srgbClr val="E0A32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40" y="1655796"/>
            <a:ext cx="254569" cy="254569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4261104" y="1517904"/>
            <a:ext cx="1737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A874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TOLERABLE STRESS</a:t>
            </a:r>
            <a:endParaRPr lang="en-US" sz="1150" dirty="0"/>
          </a:p>
        </p:txBody>
      </p:sp>
      <p:sp>
        <p:nvSpPr>
          <p:cNvPr id="14" name="Text 10"/>
          <p:cNvSpPr/>
          <p:nvPr/>
        </p:nvSpPr>
        <p:spPr>
          <a:xfrm>
            <a:off x="3584448" y="2212848"/>
            <a:ext cx="224942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Serious but temporary events such as a loss, a move or a frightening experience.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3584448" y="3127248"/>
            <a:ext cx="22494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A874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caring adult who softens the stress response protects the brain and body.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6227064" y="1298448"/>
            <a:ext cx="2679192" cy="2697480"/>
          </a:xfrm>
          <a:prstGeom prst="roundRect">
            <a:avLst>
              <a:gd name="adj" fmla="val 3413"/>
            </a:avLst>
          </a:prstGeom>
          <a:solidFill>
            <a:srgbClr val="F8E8E5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7" name="Shape 13"/>
          <p:cNvSpPr/>
          <p:nvPr/>
        </p:nvSpPr>
        <p:spPr>
          <a:xfrm>
            <a:off x="6446520" y="1517904"/>
            <a:ext cx="530352" cy="530352"/>
          </a:xfrm>
          <a:prstGeom prst="roundRect">
            <a:avLst>
              <a:gd name="adj" fmla="val 18966"/>
            </a:avLst>
          </a:prstGeom>
          <a:solidFill>
            <a:srgbClr val="BF5347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4412" y="1655796"/>
            <a:ext cx="254569" cy="254569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123176" y="1517904"/>
            <a:ext cx="1737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00" dirty="0">
                <a:solidFill>
                  <a:srgbClr val="9E42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TOXIC STRESS</a:t>
            </a:r>
            <a:endParaRPr lang="en-US" sz="1150" dirty="0"/>
          </a:p>
        </p:txBody>
      </p:sp>
      <p:sp>
        <p:nvSpPr>
          <p:cNvPr id="20" name="Text 15"/>
          <p:cNvSpPr/>
          <p:nvPr/>
        </p:nvSpPr>
        <p:spPr>
          <a:xfrm>
            <a:off x="6446520" y="2212848"/>
            <a:ext cx="224942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Serious, long-lasting adversity faced without supportive adults around.</a:t>
            </a:r>
            <a:endParaRPr lang="en-US" sz="1100" dirty="0"/>
          </a:p>
        </p:txBody>
      </p:sp>
      <p:sp>
        <p:nvSpPr>
          <p:cNvPr id="21" name="Text 16"/>
          <p:cNvSpPr/>
          <p:nvPr/>
        </p:nvSpPr>
        <p:spPr>
          <a:xfrm>
            <a:off x="6446520" y="3127248"/>
            <a:ext cx="22494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9E42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can weaken brain architecture and raise later risks to health.</a:t>
            </a:r>
            <a:endParaRPr lang="en-US" sz="1100" dirty="0"/>
          </a:p>
        </p:txBody>
      </p:sp>
      <p:sp>
        <p:nvSpPr>
          <p:cNvPr id="22" name="Shape 17"/>
          <p:cNvSpPr/>
          <p:nvPr/>
        </p:nvSpPr>
        <p:spPr>
          <a:xfrm>
            <a:off x="502920" y="4224528"/>
            <a:ext cx="8138160" cy="621792"/>
          </a:xfrm>
          <a:prstGeom prst="roundRect">
            <a:avLst>
              <a:gd name="adj" fmla="val 13235"/>
            </a:avLst>
          </a:prstGeom>
          <a:solidFill>
            <a:srgbClr val="11403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3" name="Text 18"/>
          <p:cNvSpPr/>
          <p:nvPr/>
        </p:nvSpPr>
        <p:spPr>
          <a:xfrm>
            <a:off x="777240" y="4224528"/>
            <a:ext cx="758952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difference is rarely the stressor itself. </a:t>
            </a:r>
            <a:r>
              <a:rPr lang="en-US" sz="1200" dirty="0">
                <a:solidFill>
                  <a:srgbClr val="CDE7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It's whether a caring adult is alongside the child. Support changes the outcome, and it's never too late to help.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 SKILL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Look after yourself first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170432"/>
            <a:ext cx="8138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you're not at your best, you're not at your best for your child. Children copy what they see, so your self-care teaches theirs.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02920" y="1828800"/>
            <a:ext cx="2651760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667512" y="1984248"/>
            <a:ext cx="384048" cy="384048"/>
          </a:xfrm>
          <a:prstGeom prst="roundRect">
            <a:avLst>
              <a:gd name="adj" fmla="val 21429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08" y="2066544"/>
            <a:ext cx="219456" cy="21945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161288" y="1984248"/>
            <a:ext cx="1828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Handle stress positively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667512" y="2432304"/>
            <a:ext cx="23225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Walk, get outside, listen to music, breathe slowly or jot things down</a:t>
            </a:r>
            <a:endParaRPr lang="en-US" sz="980" dirty="0"/>
          </a:p>
        </p:txBody>
      </p:sp>
      <p:sp>
        <p:nvSpPr>
          <p:cNvPr id="10" name="Shape 7"/>
          <p:cNvSpPr/>
          <p:nvPr/>
        </p:nvSpPr>
        <p:spPr>
          <a:xfrm>
            <a:off x="3246120" y="1828800"/>
            <a:ext cx="2651760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3410712" y="1984248"/>
            <a:ext cx="384048" cy="384048"/>
          </a:xfrm>
          <a:prstGeom prst="roundRect">
            <a:avLst>
              <a:gd name="adj" fmla="val 21429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3008" y="2066544"/>
            <a:ext cx="219456" cy="219456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3904488" y="1984248"/>
            <a:ext cx="1828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Cover your basics</a:t>
            </a:r>
            <a:endParaRPr lang="en-US" sz="1150" dirty="0"/>
          </a:p>
        </p:txBody>
      </p:sp>
      <p:sp>
        <p:nvSpPr>
          <p:cNvPr id="14" name="Text 10"/>
          <p:cNvSpPr/>
          <p:nvPr/>
        </p:nvSpPr>
        <p:spPr>
          <a:xfrm>
            <a:off x="3410712" y="2432304"/>
            <a:ext cx="23225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Aim for 7 to 8 hours' sleep, eat well, drink water and keep moving</a:t>
            </a:r>
            <a:endParaRPr lang="en-US" sz="980" dirty="0"/>
          </a:p>
        </p:txBody>
      </p:sp>
      <p:sp>
        <p:nvSpPr>
          <p:cNvPr id="15" name="Shape 11"/>
          <p:cNvSpPr/>
          <p:nvPr/>
        </p:nvSpPr>
        <p:spPr>
          <a:xfrm>
            <a:off x="5989320" y="1828800"/>
            <a:ext cx="2651760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6" name="Shape 12"/>
          <p:cNvSpPr/>
          <p:nvPr/>
        </p:nvSpPr>
        <p:spPr>
          <a:xfrm>
            <a:off x="6153912" y="1984248"/>
            <a:ext cx="384048" cy="384048"/>
          </a:xfrm>
          <a:prstGeom prst="roundRect">
            <a:avLst>
              <a:gd name="adj" fmla="val 21429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6208" y="2066544"/>
            <a:ext cx="219456" cy="219456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647688" y="1984248"/>
            <a:ext cx="1828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for help</a:t>
            </a:r>
            <a:endParaRPr lang="en-US" sz="1150" dirty="0"/>
          </a:p>
        </p:txBody>
      </p:sp>
      <p:sp>
        <p:nvSpPr>
          <p:cNvPr id="19" name="Text 14"/>
          <p:cNvSpPr/>
          <p:nvPr/>
        </p:nvSpPr>
        <p:spPr>
          <a:xfrm>
            <a:off x="6153912" y="2432304"/>
            <a:ext cx="23225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Family, friends, community groups and healthcare providers all count</a:t>
            </a:r>
            <a:endParaRPr lang="en-US" sz="980" dirty="0"/>
          </a:p>
        </p:txBody>
      </p:sp>
      <p:sp>
        <p:nvSpPr>
          <p:cNvPr id="20" name="Shape 15"/>
          <p:cNvSpPr/>
          <p:nvPr/>
        </p:nvSpPr>
        <p:spPr>
          <a:xfrm>
            <a:off x="502920" y="3145536"/>
            <a:ext cx="2651760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Shape 16"/>
          <p:cNvSpPr/>
          <p:nvPr/>
        </p:nvSpPr>
        <p:spPr>
          <a:xfrm>
            <a:off x="667512" y="3300984"/>
            <a:ext cx="384048" cy="384048"/>
          </a:xfrm>
          <a:prstGeom prst="roundRect">
            <a:avLst>
              <a:gd name="adj" fmla="val 21429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808" y="3383280"/>
            <a:ext cx="219456" cy="219456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161288" y="3300984"/>
            <a:ext cx="1828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your own interests</a:t>
            </a:r>
            <a:endParaRPr lang="en-US" sz="1150" dirty="0"/>
          </a:p>
        </p:txBody>
      </p:sp>
      <p:sp>
        <p:nvSpPr>
          <p:cNvPr id="24" name="Text 18"/>
          <p:cNvSpPr/>
          <p:nvPr/>
        </p:nvSpPr>
        <p:spPr>
          <a:xfrm>
            <a:off x="667512" y="3749040"/>
            <a:ext cx="23225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 with friends and hobbies keeps you well and models healthy habits</a:t>
            </a:r>
            <a:endParaRPr lang="en-US" sz="980" dirty="0"/>
          </a:p>
        </p:txBody>
      </p:sp>
      <p:sp>
        <p:nvSpPr>
          <p:cNvPr id="25" name="Shape 19"/>
          <p:cNvSpPr/>
          <p:nvPr/>
        </p:nvSpPr>
        <p:spPr>
          <a:xfrm>
            <a:off x="3246120" y="3145536"/>
            <a:ext cx="2651760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6" name="Shape 20"/>
          <p:cNvSpPr/>
          <p:nvPr/>
        </p:nvSpPr>
        <p:spPr>
          <a:xfrm>
            <a:off x="3410712" y="3300984"/>
            <a:ext cx="384048" cy="384048"/>
          </a:xfrm>
          <a:prstGeom prst="roundRect">
            <a:avLst>
              <a:gd name="adj" fmla="val 21429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3008" y="3383280"/>
            <a:ext cx="219456" cy="219456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3904488" y="3300984"/>
            <a:ext cx="1828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Unplug daily</a:t>
            </a:r>
            <a:endParaRPr lang="en-US" sz="1150" dirty="0"/>
          </a:p>
        </p:txBody>
      </p:sp>
      <p:sp>
        <p:nvSpPr>
          <p:cNvPr id="29" name="Text 22"/>
          <p:cNvSpPr/>
          <p:nvPr/>
        </p:nvSpPr>
        <p:spPr>
          <a:xfrm>
            <a:off x="3410712" y="3749040"/>
            <a:ext cx="23225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Switch screens off for part of the day and connect face to face</a:t>
            </a:r>
            <a:endParaRPr lang="en-US" sz="980" dirty="0"/>
          </a:p>
        </p:txBody>
      </p:sp>
      <p:sp>
        <p:nvSpPr>
          <p:cNvPr id="30" name="Shape 23"/>
          <p:cNvSpPr/>
          <p:nvPr/>
        </p:nvSpPr>
        <p:spPr>
          <a:xfrm>
            <a:off x="5989320" y="3145536"/>
            <a:ext cx="2651760" cy="1188720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1" name="Shape 24"/>
          <p:cNvSpPr/>
          <p:nvPr/>
        </p:nvSpPr>
        <p:spPr>
          <a:xfrm>
            <a:off x="6153912" y="3300984"/>
            <a:ext cx="384048" cy="384048"/>
          </a:xfrm>
          <a:prstGeom prst="roundRect">
            <a:avLst>
              <a:gd name="adj" fmla="val 21429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6208" y="3383280"/>
            <a:ext cx="219456" cy="219456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6647688" y="3300984"/>
            <a:ext cx="182880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a self-care plan</a:t>
            </a:r>
            <a:endParaRPr lang="en-US" sz="1150" dirty="0"/>
          </a:p>
        </p:txBody>
      </p:sp>
      <p:sp>
        <p:nvSpPr>
          <p:cNvPr id="34" name="Text 26"/>
          <p:cNvSpPr/>
          <p:nvPr/>
        </p:nvSpPr>
        <p:spPr>
          <a:xfrm>
            <a:off x="6153912" y="3749040"/>
            <a:ext cx="232257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Note what calms you and who you can call when you need a break</a:t>
            </a:r>
            <a:endParaRPr lang="en-US" sz="980" dirty="0"/>
          </a:p>
        </p:txBody>
      </p:sp>
      <p:sp>
        <p:nvSpPr>
          <p:cNvPr id="35" name="Text 27"/>
          <p:cNvSpPr/>
          <p:nvPr/>
        </p:nvSpPr>
        <p:spPr>
          <a:xfrm>
            <a:off x="502920" y="4590288"/>
            <a:ext cx="8138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 a daily mood check: </a:t>
            </a:r>
            <a:r>
              <a:rPr lang="en-US" sz="11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"What's going on for me today, and how is it affecting my mood?"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2920" y="329184"/>
            <a:ext cx="658368" cy="658368"/>
          </a:xfrm>
          <a:prstGeom prst="roundRect">
            <a:avLst>
              <a:gd name="adj" fmla="val 18056"/>
            </a:avLst>
          </a:prstGeom>
          <a:solidFill>
            <a:srgbClr val="55906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096" y="500360"/>
            <a:ext cx="316017" cy="31601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71600" y="329184"/>
            <a:ext cx="7223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1 OF 5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1353312" y="548640"/>
            <a:ext cx="7223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Supportive relationships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Warmth, care and consistency help children feel stable, connected and loved. A circle of family, friends and community supports you both.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02920" y="1700784"/>
            <a:ext cx="402336" cy="402336"/>
          </a:xfrm>
          <a:prstGeom prst="roundRect">
            <a:avLst>
              <a:gd name="adj" fmla="val 20455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60" y="1792224"/>
            <a:ext cx="219456" cy="2194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051560" y="1682496"/>
            <a:ext cx="3429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 they matter.  </a:t>
            </a:r>
            <a:r>
              <a:rPr lang="en-US" sz="10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Listen, be dependable and praise effort: "You stayed focused and finished. Well done."</a:t>
            </a:r>
            <a:endParaRPr lang="en-US" sz="1080" dirty="0"/>
          </a:p>
        </p:txBody>
      </p:sp>
      <p:sp>
        <p:nvSpPr>
          <p:cNvPr id="10" name="Shape 6"/>
          <p:cNvSpPr/>
          <p:nvPr/>
        </p:nvSpPr>
        <p:spPr>
          <a:xfrm>
            <a:off x="4663440" y="1700784"/>
            <a:ext cx="402336" cy="402336"/>
          </a:xfrm>
          <a:prstGeom prst="roundRect">
            <a:avLst>
              <a:gd name="adj" fmla="val 20455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4880" y="1792224"/>
            <a:ext cx="219456" cy="21945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212080" y="1682496"/>
            <a:ext cx="3429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real questions.  </a:t>
            </a:r>
            <a:r>
              <a:rPr lang="en-US" sz="10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"What was the hardest part of your day?" "What do you like most about your friend?"</a:t>
            </a:r>
            <a:endParaRPr lang="en-US" sz="1080" dirty="0"/>
          </a:p>
        </p:txBody>
      </p:sp>
      <p:sp>
        <p:nvSpPr>
          <p:cNvPr id="13" name="Shape 8"/>
          <p:cNvSpPr/>
          <p:nvPr/>
        </p:nvSpPr>
        <p:spPr>
          <a:xfrm>
            <a:off x="502920" y="2587752"/>
            <a:ext cx="402336" cy="402336"/>
          </a:xfrm>
          <a:prstGeom prst="roundRect">
            <a:avLst>
              <a:gd name="adj" fmla="val 20455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360" y="2679192"/>
            <a:ext cx="219456" cy="219456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51560" y="2569464"/>
            <a:ext cx="3429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Celebrate together.  </a:t>
            </a:r>
            <a:r>
              <a:rPr lang="en-US" sz="10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Birthdays, holidays and achievements build a strong sense of belonging</a:t>
            </a:r>
            <a:endParaRPr lang="en-US" sz="1080" dirty="0"/>
          </a:p>
        </p:txBody>
      </p:sp>
      <p:sp>
        <p:nvSpPr>
          <p:cNvPr id="16" name="Shape 10"/>
          <p:cNvSpPr/>
          <p:nvPr/>
        </p:nvSpPr>
        <p:spPr>
          <a:xfrm>
            <a:off x="4663440" y="2587752"/>
            <a:ext cx="402336" cy="402336"/>
          </a:xfrm>
          <a:prstGeom prst="roundRect">
            <a:avLst>
              <a:gd name="adj" fmla="val 20455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4880" y="2679192"/>
            <a:ext cx="219456" cy="219456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5212080" y="2569464"/>
            <a:ext cx="3429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 your helpers.  </a:t>
            </a:r>
            <a:r>
              <a:rPr lang="en-US" sz="10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Wave to neighbours; point out teachers, librarians and others they can turn to</a:t>
            </a:r>
            <a:endParaRPr lang="en-US" sz="1080" dirty="0"/>
          </a:p>
        </p:txBody>
      </p:sp>
      <p:sp>
        <p:nvSpPr>
          <p:cNvPr id="19" name="Shape 12"/>
          <p:cNvSpPr/>
          <p:nvPr/>
        </p:nvSpPr>
        <p:spPr>
          <a:xfrm>
            <a:off x="502920" y="3474720"/>
            <a:ext cx="402336" cy="402336"/>
          </a:xfrm>
          <a:prstGeom prst="roundRect">
            <a:avLst>
              <a:gd name="adj" fmla="val 20455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360" y="3566160"/>
            <a:ext cx="219456" cy="219456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1051560" y="3456432"/>
            <a:ext cx="3429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Join in and volunteer.  </a:t>
            </a:r>
            <a:r>
              <a:rPr lang="en-US" sz="10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Community events build new skills and an appreciation of other cultures</a:t>
            </a:r>
            <a:endParaRPr lang="en-US" sz="1080" dirty="0"/>
          </a:p>
        </p:txBody>
      </p:sp>
      <p:sp>
        <p:nvSpPr>
          <p:cNvPr id="22" name="Shape 14"/>
          <p:cNvSpPr/>
          <p:nvPr/>
        </p:nvSpPr>
        <p:spPr>
          <a:xfrm>
            <a:off x="4663440" y="3474720"/>
            <a:ext cx="402336" cy="402336"/>
          </a:xfrm>
          <a:prstGeom prst="roundRect">
            <a:avLst>
              <a:gd name="adj" fmla="val 20455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3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4880" y="3566160"/>
            <a:ext cx="219456" cy="219456"/>
          </a:xfrm>
          <a:prstGeom prst="rect">
            <a:avLst/>
          </a:prstGeom>
        </p:spPr>
      </p:pic>
      <p:sp>
        <p:nvSpPr>
          <p:cNvPr id="24" name="Text 15"/>
          <p:cNvSpPr/>
          <p:nvPr/>
        </p:nvSpPr>
        <p:spPr>
          <a:xfrm>
            <a:off x="5212080" y="3456432"/>
            <a:ext cx="3429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8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Point out kindness.  </a:t>
            </a:r>
            <a:r>
              <a:rPr lang="en-US" sz="108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kind things together and name kindness whenever you spot it</a:t>
            </a:r>
            <a:endParaRPr lang="en-US" sz="1080" dirty="0"/>
          </a:p>
        </p:txBody>
      </p:sp>
      <p:sp>
        <p:nvSpPr>
          <p:cNvPr id="25" name="Shape 16"/>
          <p:cNvSpPr/>
          <p:nvPr/>
        </p:nvSpPr>
        <p:spPr>
          <a:xfrm>
            <a:off x="502920" y="4370832"/>
            <a:ext cx="8138160" cy="502920"/>
          </a:xfrm>
          <a:prstGeom prst="roundRect">
            <a:avLst>
              <a:gd name="adj" fmla="val 16364"/>
            </a:avLst>
          </a:prstGeom>
          <a:solidFill>
            <a:srgbClr val="3D7255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17"/>
          <p:cNvSpPr/>
          <p:nvPr/>
        </p:nvSpPr>
        <p:spPr>
          <a:xfrm>
            <a:off x="777240" y="4370832"/>
            <a:ext cx="7589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connections give children belonging, hope, empathy and confidence, and people to turn to when they need help.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1 IN ACTION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Helping children cope with change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188720"/>
            <a:ext cx="8138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Brains love the familiar. Change, from a new class to a house move, can leave children feeling wobbly. With a caring adult, they regain balance and grow stronger.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02920" y="1883664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649224" y="2011680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Talk it through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649224" y="2267712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will change, what stays the same, what might be hard or fun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2564892" y="1883664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2711196" y="2011680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 the worries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2711196" y="2267712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 patient with clingy moments and help them find the words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4626864" y="1883664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2" name="Text 10"/>
          <p:cNvSpPr/>
          <p:nvPr/>
        </p:nvSpPr>
        <p:spPr>
          <a:xfrm>
            <a:off x="4773168" y="2011680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routines steady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773168" y="2267712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Meals, bedtime and expectations as close to normal as possible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6688836" y="1883664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E9F2E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6835140" y="2011680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Cover the basics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6835140" y="2267712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food, plenty of movement and enough sleep</a:t>
            </a:r>
            <a:endParaRPr lang="en-US" sz="950" dirty="0"/>
          </a:p>
        </p:txBody>
      </p:sp>
      <p:sp>
        <p:nvSpPr>
          <p:cNvPr id="17" name="Shape 15"/>
          <p:cNvSpPr/>
          <p:nvPr/>
        </p:nvSpPr>
        <p:spPr>
          <a:xfrm>
            <a:off x="502920" y="3236976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649224" y="3364992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Stay connected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649224" y="3621024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"Whatever changes, I'm here and I love you"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2564892" y="3236976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2711196" y="3364992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time to play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2711196" y="3621024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Play is one of the best stress-busters there is</a:t>
            </a:r>
            <a:endParaRPr lang="en-US" sz="950" dirty="0"/>
          </a:p>
        </p:txBody>
      </p:sp>
      <p:sp>
        <p:nvSpPr>
          <p:cNvPr id="23" name="Shape 21"/>
          <p:cNvSpPr/>
          <p:nvPr/>
        </p:nvSpPr>
        <p:spPr>
          <a:xfrm>
            <a:off x="4626864" y="3236976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773168" y="3364992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Offer small choices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773168" y="3621024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to wear, how to arrange their room; a little control helps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6688836" y="3236976"/>
            <a:ext cx="1952244" cy="1207008"/>
          </a:xfrm>
          <a:prstGeom prst="roundRect">
            <a:avLst>
              <a:gd name="adj" fmla="val 6818"/>
            </a:avLst>
          </a:prstGeom>
          <a:solidFill>
            <a:srgbClr val="E9F2E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6835140" y="3364992"/>
            <a:ext cx="165963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 past wins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6835140" y="3621024"/>
            <a:ext cx="165963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"Remember starting school? You handled that."</a:t>
            </a:r>
            <a:endParaRPr lang="en-US" sz="950" dirty="0"/>
          </a:p>
        </p:txBody>
      </p:sp>
      <p:sp>
        <p:nvSpPr>
          <p:cNvPr id="29" name="Text 27"/>
          <p:cNvSpPr/>
          <p:nvPr/>
        </p:nvSpPr>
        <p:spPr>
          <a:xfrm>
            <a:off x="502920" y="4617720"/>
            <a:ext cx="8138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Reading stories about children facing a similar change helps too. Answer their questions kindly, even when they ask the same one again and again.</a:t>
            </a:r>
            <a:endParaRPr lang="en-US" sz="10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2920" y="329184"/>
            <a:ext cx="658368" cy="658368"/>
          </a:xfrm>
          <a:prstGeom prst="roundRect">
            <a:avLst>
              <a:gd name="adj" fmla="val 18056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096" y="500360"/>
            <a:ext cx="316017" cy="31601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71600" y="329184"/>
            <a:ext cx="7223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2 OF 5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1353312" y="548640"/>
            <a:ext cx="7223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Emotional skills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child who can say how they feel is far less likely to act it out. Name it to tame it.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02920" y="1664208"/>
            <a:ext cx="2679192" cy="2084832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722376" y="1883664"/>
            <a:ext cx="512064" cy="512064"/>
          </a:xfrm>
          <a:prstGeom prst="roundRect">
            <a:avLst>
              <a:gd name="adj" fmla="val 19643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513" y="2016801"/>
            <a:ext cx="245791" cy="245791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80744" y="1883664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200" dirty="0">
                <a:solidFill>
                  <a:srgbClr val="0E7C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1</a:t>
            </a:r>
            <a:endParaRPr lang="en-US" sz="950" dirty="0"/>
          </a:p>
        </p:txBody>
      </p:sp>
      <p:sp>
        <p:nvSpPr>
          <p:cNvPr id="11" name="Text 7"/>
          <p:cNvSpPr/>
          <p:nvPr/>
        </p:nvSpPr>
        <p:spPr>
          <a:xfrm>
            <a:off x="1380744" y="2084832"/>
            <a:ext cx="17007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Recognise and name</a:t>
            </a:r>
            <a:endParaRPr lang="en-US" sz="1250" dirty="0"/>
          </a:p>
        </p:txBody>
      </p:sp>
      <p:sp>
        <p:nvSpPr>
          <p:cNvPr id="12" name="Text 8"/>
          <p:cNvSpPr/>
          <p:nvPr/>
        </p:nvSpPr>
        <p:spPr>
          <a:xfrm>
            <a:off x="722376" y="2615184"/>
            <a:ext cx="224028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Grow the vocabulary from angry to annoyed, irritated or furious. Spot and name feelings in books, shows and everyday life.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3364992" y="1664208"/>
            <a:ext cx="2679192" cy="2084832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0"/>
          <p:cNvSpPr/>
          <p:nvPr/>
        </p:nvSpPr>
        <p:spPr>
          <a:xfrm>
            <a:off x="3584448" y="1883664"/>
            <a:ext cx="512064" cy="512064"/>
          </a:xfrm>
          <a:prstGeom prst="roundRect">
            <a:avLst>
              <a:gd name="adj" fmla="val 19643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7585" y="2016801"/>
            <a:ext cx="245791" cy="24579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242816" y="1883664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200" dirty="0">
                <a:solidFill>
                  <a:srgbClr val="0E7C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2</a:t>
            </a:r>
            <a:endParaRPr lang="en-US" sz="950" dirty="0"/>
          </a:p>
        </p:txBody>
      </p:sp>
      <p:sp>
        <p:nvSpPr>
          <p:cNvPr id="17" name="Text 12"/>
          <p:cNvSpPr/>
          <p:nvPr/>
        </p:nvSpPr>
        <p:spPr>
          <a:xfrm>
            <a:off x="4242816" y="2084832"/>
            <a:ext cx="17007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 to the body</a:t>
            </a:r>
            <a:endParaRPr lang="en-US" sz="1250" dirty="0"/>
          </a:p>
        </p:txBody>
      </p:sp>
      <p:sp>
        <p:nvSpPr>
          <p:cNvPr id="18" name="Text 13"/>
          <p:cNvSpPr/>
          <p:nvPr/>
        </p:nvSpPr>
        <p:spPr>
          <a:xfrm>
            <a:off x="3584448" y="2615184"/>
            <a:ext cx="224028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racing heart, tight muscles and fast breathing are clues. Body sensations help children work out what they're feeling.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6227064" y="1664208"/>
            <a:ext cx="2679192" cy="2084832"/>
          </a:xfrm>
          <a:prstGeom prst="roundRect">
            <a:avLst>
              <a:gd name="adj" fmla="val 4386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Shape 15"/>
          <p:cNvSpPr/>
          <p:nvPr/>
        </p:nvSpPr>
        <p:spPr>
          <a:xfrm>
            <a:off x="6446520" y="1883664"/>
            <a:ext cx="512064" cy="512064"/>
          </a:xfrm>
          <a:prstGeom prst="roundRect">
            <a:avLst>
              <a:gd name="adj" fmla="val 19643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9657" y="2016801"/>
            <a:ext cx="245791" cy="245791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104888" y="1883664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200" dirty="0">
                <a:solidFill>
                  <a:srgbClr val="0E7C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3</a:t>
            </a:r>
            <a:endParaRPr lang="en-US" sz="950" dirty="0"/>
          </a:p>
        </p:txBody>
      </p:sp>
      <p:sp>
        <p:nvSpPr>
          <p:cNvPr id="23" name="Text 17"/>
          <p:cNvSpPr/>
          <p:nvPr/>
        </p:nvSpPr>
        <p:spPr>
          <a:xfrm>
            <a:off x="7104888" y="2084832"/>
            <a:ext cx="170078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Express it acceptably</a:t>
            </a:r>
            <a:endParaRPr lang="en-US" sz="1250" dirty="0"/>
          </a:p>
        </p:txBody>
      </p:sp>
      <p:sp>
        <p:nvSpPr>
          <p:cNvPr id="24" name="Text 18"/>
          <p:cNvSpPr/>
          <p:nvPr/>
        </p:nvSpPr>
        <p:spPr>
          <a:xfrm>
            <a:off x="6446520" y="2615184"/>
            <a:ext cx="224028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feelings are okay; not all behaviours are. Even with strong emotions, we can choose how we act on them.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502920" y="3950208"/>
            <a:ext cx="8138160" cy="868680"/>
          </a:xfrm>
          <a:prstGeom prst="roundRect">
            <a:avLst>
              <a:gd name="adj" fmla="val 9474"/>
            </a:avLst>
          </a:prstGeom>
          <a:solidFill>
            <a:srgbClr val="E1F0E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20"/>
          <p:cNvSpPr/>
          <p:nvPr/>
        </p:nvSpPr>
        <p:spPr>
          <a:xfrm>
            <a:off x="777240" y="3950208"/>
            <a:ext cx="75895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400"/>
              </a:spcAft>
              <a:buNone/>
            </a:pPr>
            <a:r>
              <a:rPr lang="en-US" sz="120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Accept the feeling, set the limit, stay calm.  </a:t>
            </a:r>
            <a:r>
              <a:rPr lang="en-US" sz="1200" i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"I can see you're really angry. It's not okay to hit. Hitting hurts."</a:t>
            </a:r>
            <a:endParaRPr lang="en-US" sz="12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0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Skip the reasoning until they're calm: empathy first, problem solving after.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2 IN ACTION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Calming strategies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188720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Teach these when your child is calm and rested, so they're ready when big feelings arrive.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02920" y="16916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24" y="1856232"/>
            <a:ext cx="237744" cy="23774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96696" y="16916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Take time alone or walk away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3044952" y="16916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1256" y="1856232"/>
            <a:ext cx="237744" cy="23774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3538728" y="16916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it out: run, jump, dance</a:t>
            </a:r>
            <a:endParaRPr lang="en-US" sz="1050" dirty="0"/>
          </a:p>
        </p:txBody>
      </p:sp>
      <p:sp>
        <p:nvSpPr>
          <p:cNvPr id="11" name="Shape 7"/>
          <p:cNvSpPr/>
          <p:nvPr/>
        </p:nvSpPr>
        <p:spPr>
          <a:xfrm>
            <a:off x="502920" y="23774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224" y="2542032"/>
            <a:ext cx="237744" cy="237744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6696" y="23774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Quiet play: drawing or reading</a:t>
            </a:r>
            <a:endParaRPr lang="en-US" sz="1050" dirty="0"/>
          </a:p>
        </p:txBody>
      </p:sp>
      <p:sp>
        <p:nvSpPr>
          <p:cNvPr id="14" name="Shape 9"/>
          <p:cNvSpPr/>
          <p:nvPr/>
        </p:nvSpPr>
        <p:spPr>
          <a:xfrm>
            <a:off x="3044952" y="23774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1256" y="2542032"/>
            <a:ext cx="237744" cy="237744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3538728" y="23774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Squeeze or kick a ball</a:t>
            </a:r>
            <a:endParaRPr lang="en-US" sz="1050" dirty="0"/>
          </a:p>
        </p:txBody>
      </p:sp>
      <p:sp>
        <p:nvSpPr>
          <p:cNvPr id="17" name="Shape 11"/>
          <p:cNvSpPr/>
          <p:nvPr/>
        </p:nvSpPr>
        <p:spPr>
          <a:xfrm>
            <a:off x="502920" y="30632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224" y="3227832"/>
            <a:ext cx="237744" cy="237744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996696" y="30632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for a hug or a cuddle</a:t>
            </a:r>
            <a:endParaRPr lang="en-US" sz="1050" dirty="0"/>
          </a:p>
        </p:txBody>
      </p:sp>
      <p:sp>
        <p:nvSpPr>
          <p:cNvPr id="20" name="Shape 13"/>
          <p:cNvSpPr/>
          <p:nvPr/>
        </p:nvSpPr>
        <p:spPr>
          <a:xfrm>
            <a:off x="3044952" y="30632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91256" y="3227832"/>
            <a:ext cx="237744" cy="237744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3538728" y="30632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calm space or a calm box</a:t>
            </a:r>
            <a:endParaRPr lang="en-US" sz="1050" dirty="0"/>
          </a:p>
        </p:txBody>
      </p:sp>
      <p:sp>
        <p:nvSpPr>
          <p:cNvPr id="23" name="Shape 15"/>
          <p:cNvSpPr/>
          <p:nvPr/>
        </p:nvSpPr>
        <p:spPr>
          <a:xfrm>
            <a:off x="502920" y="37490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224" y="3913632"/>
            <a:ext cx="237744" cy="237744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996696" y="37490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Scream into a pillow</a:t>
            </a:r>
            <a:endParaRPr lang="en-US" sz="1050" dirty="0"/>
          </a:p>
        </p:txBody>
      </p:sp>
      <p:sp>
        <p:nvSpPr>
          <p:cNvPr id="26" name="Shape 17"/>
          <p:cNvSpPr/>
          <p:nvPr/>
        </p:nvSpPr>
        <p:spPr>
          <a:xfrm>
            <a:off x="3044952" y="3749040"/>
            <a:ext cx="2432304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27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91256" y="3913632"/>
            <a:ext cx="237744" cy="237744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3538728" y="3749040"/>
            <a:ext cx="1828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Talk it through with an adult</a:t>
            </a:r>
            <a:endParaRPr lang="en-US" sz="1050" dirty="0"/>
          </a:p>
        </p:txBody>
      </p:sp>
      <p:sp>
        <p:nvSpPr>
          <p:cNvPr id="29" name="Shape 19"/>
          <p:cNvSpPr/>
          <p:nvPr/>
        </p:nvSpPr>
        <p:spPr>
          <a:xfrm>
            <a:off x="5623560" y="1691640"/>
            <a:ext cx="3017520" cy="2624328"/>
          </a:xfrm>
          <a:prstGeom prst="roundRect">
            <a:avLst>
              <a:gd name="adj" fmla="val 3484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30" name="Shape 20"/>
          <p:cNvSpPr/>
          <p:nvPr/>
        </p:nvSpPr>
        <p:spPr>
          <a:xfrm>
            <a:off x="5852160" y="1920240"/>
            <a:ext cx="502920" cy="502920"/>
          </a:xfrm>
          <a:prstGeom prst="roundRect">
            <a:avLst>
              <a:gd name="adj" fmla="val 20000"/>
            </a:avLst>
          </a:prstGeom>
          <a:solidFill>
            <a:srgbClr val="0A605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1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82919" y="2050999"/>
            <a:ext cx="241402" cy="241402"/>
          </a:xfrm>
          <a:prstGeom prst="rect">
            <a:avLst/>
          </a:prstGeom>
        </p:spPr>
      </p:pic>
      <p:sp>
        <p:nvSpPr>
          <p:cNvPr id="32" name="Text 21"/>
          <p:cNvSpPr/>
          <p:nvPr/>
        </p:nvSpPr>
        <p:spPr>
          <a:xfrm>
            <a:off x="6492240" y="1920240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Belly breathing</a:t>
            </a:r>
            <a:endParaRPr lang="en-US" sz="1400" dirty="0"/>
          </a:p>
        </p:txBody>
      </p:sp>
      <p:sp>
        <p:nvSpPr>
          <p:cNvPr id="33" name="Text 22"/>
          <p:cNvSpPr/>
          <p:nvPr/>
        </p:nvSpPr>
        <p:spPr>
          <a:xfrm>
            <a:off x="5852160" y="2606040"/>
            <a:ext cx="25603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600"/>
              </a:spcAft>
              <a:buNone/>
            </a:pPr>
            <a:r>
              <a:rPr lang="en-US" sz="1080" dirty="0">
                <a:solidFill>
                  <a:srgbClr val="E4F4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Lie down with hands or a soft toy on the tummy.</a:t>
            </a:r>
            <a:endParaRPr lang="en-US" sz="1080" dirty="0"/>
          </a:p>
          <a:p>
            <a:pPr marL="0" indent="0">
              <a:spcAft>
                <a:spcPts val="600"/>
              </a:spcAft>
              <a:buNone/>
            </a:pPr>
            <a:r>
              <a:rPr lang="en-US" sz="1080" dirty="0">
                <a:solidFill>
                  <a:srgbClr val="E4F4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Breathe in slowly through the nose and feel it rise.</a:t>
            </a:r>
            <a:endParaRPr lang="en-US" sz="1080" dirty="0"/>
          </a:p>
          <a:p>
            <a:pPr marL="0" indent="0">
              <a:spcAft>
                <a:spcPts val="600"/>
              </a:spcAft>
              <a:buNone/>
            </a:pPr>
            <a:r>
              <a:rPr lang="en-US" sz="1080" dirty="0">
                <a:solidFill>
                  <a:srgbClr val="E4F4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Breathe out slowly through the mouth and feel it fall.</a:t>
            </a:r>
            <a:endParaRPr lang="en-US" sz="1080" dirty="0"/>
          </a:p>
          <a:p>
            <a:pPr marL="0" indent="0">
              <a:spcAft>
                <a:spcPts val="600"/>
              </a:spcAft>
              <a:buNone/>
            </a:pPr>
            <a:r>
              <a:rPr lang="en-US" sz="1080" b="1" dirty="0">
                <a:solidFill>
                  <a:srgbClr val="E4F4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Repeat five to ten times.</a:t>
            </a:r>
            <a:endParaRPr lang="en-US" sz="1080" dirty="0"/>
          </a:p>
        </p:txBody>
      </p:sp>
      <p:sp>
        <p:nvSpPr>
          <p:cNvPr id="34" name="Text 23"/>
          <p:cNvSpPr/>
          <p:nvPr/>
        </p:nvSpPr>
        <p:spPr>
          <a:xfrm>
            <a:off x="502920" y="4617720"/>
            <a:ext cx="8138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Help them write down what works and post the list somewhere they can see it when they need it.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2920" y="329184"/>
            <a:ext cx="658368" cy="658368"/>
          </a:xfrm>
          <a:prstGeom prst="roundRect">
            <a:avLst>
              <a:gd name="adj" fmla="val 18056"/>
            </a:avLst>
          </a:prstGeom>
          <a:solidFill>
            <a:srgbClr val="C9587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096" y="500360"/>
            <a:ext cx="316017" cy="31601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71600" y="329184"/>
            <a:ext cx="7223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A641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3 OF 5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1353312" y="548640"/>
            <a:ext cx="7223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Social skills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social skills build the relationships that carry resilience. Two foundations to grow: empathy and friendship skills.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02920" y="1664208"/>
            <a:ext cx="397764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722376" y="1874520"/>
            <a:ext cx="475488" cy="475488"/>
          </a:xfrm>
          <a:prstGeom prst="roundRect">
            <a:avLst>
              <a:gd name="adj" fmla="val 19231"/>
            </a:avLst>
          </a:prstGeom>
          <a:solidFill>
            <a:srgbClr val="C9587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003" y="1998147"/>
            <a:ext cx="228234" cy="22823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44168" y="1874520"/>
            <a:ext cx="2926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Empathy</a:t>
            </a:r>
            <a:endParaRPr lang="en-US" sz="1450" dirty="0"/>
          </a:p>
        </p:txBody>
      </p:sp>
      <p:sp>
        <p:nvSpPr>
          <p:cNvPr id="11" name="Text 7"/>
          <p:cNvSpPr/>
          <p:nvPr/>
        </p:nvSpPr>
        <p:spPr>
          <a:xfrm>
            <a:off x="722376" y="2487168"/>
            <a:ext cx="35478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A641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Recognising what someone else feels and responding with care.</a:t>
            </a:r>
            <a:endParaRPr lang="en-US" sz="1050" dirty="0"/>
          </a:p>
        </p:txBody>
      </p:sp>
      <p:sp>
        <p:nvSpPr>
          <p:cNvPr id="12" name="Text 8"/>
          <p:cNvSpPr/>
          <p:nvPr/>
        </p:nvSpPr>
        <p:spPr>
          <a:xfrm>
            <a:off x="758952" y="2889504"/>
            <a:ext cx="352044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400"/>
              </a:spcAft>
              <a:buSzPct val="100000"/>
              <a:buChar char="•"/>
            </a:pPr>
            <a:r>
              <a:rPr lang="en-US" sz="102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it: stop, get to their level, read their face, name the feeling, comfort</a:t>
            </a:r>
            <a:endParaRPr lang="en-US" sz="1020" dirty="0"/>
          </a:p>
          <a:p>
            <a:pPr marL="127000" indent="-127000">
              <a:spcAft>
                <a:spcPts val="400"/>
              </a:spcAft>
              <a:buSzPct val="100000"/>
              <a:buChar char="•"/>
            </a:pPr>
            <a:r>
              <a:rPr lang="en-US" sz="102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it through stories, pretend play and showing care to others together</a:t>
            </a:r>
            <a:endParaRPr lang="en-US" sz="1020" dirty="0"/>
          </a:p>
        </p:txBody>
      </p:sp>
      <p:sp>
        <p:nvSpPr>
          <p:cNvPr id="13" name="Shape 9"/>
          <p:cNvSpPr/>
          <p:nvPr/>
        </p:nvSpPr>
        <p:spPr>
          <a:xfrm>
            <a:off x="4663440" y="1664208"/>
            <a:ext cx="3977640" cy="214884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4" name="Shape 10"/>
          <p:cNvSpPr/>
          <p:nvPr/>
        </p:nvSpPr>
        <p:spPr>
          <a:xfrm>
            <a:off x="4882896" y="1874520"/>
            <a:ext cx="475488" cy="475488"/>
          </a:xfrm>
          <a:prstGeom prst="roundRect">
            <a:avLst>
              <a:gd name="adj" fmla="val 19231"/>
            </a:avLst>
          </a:prstGeom>
          <a:solidFill>
            <a:srgbClr val="C9587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6523" y="1998147"/>
            <a:ext cx="228234" cy="22823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504688" y="1874520"/>
            <a:ext cx="2926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Friendship skills</a:t>
            </a:r>
            <a:endParaRPr lang="en-US" sz="1450" dirty="0"/>
          </a:p>
        </p:txBody>
      </p:sp>
      <p:sp>
        <p:nvSpPr>
          <p:cNvPr id="17" name="Text 12"/>
          <p:cNvSpPr/>
          <p:nvPr/>
        </p:nvSpPr>
        <p:spPr>
          <a:xfrm>
            <a:off x="4882896" y="2487168"/>
            <a:ext cx="354787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A641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everyday tools for making and keeping friends.</a:t>
            </a:r>
            <a:endParaRPr lang="en-US" sz="1050" dirty="0"/>
          </a:p>
        </p:txBody>
      </p:sp>
      <p:sp>
        <p:nvSpPr>
          <p:cNvPr id="18" name="Text 13"/>
          <p:cNvSpPr/>
          <p:nvPr/>
        </p:nvSpPr>
        <p:spPr>
          <a:xfrm>
            <a:off x="4919472" y="2889504"/>
            <a:ext cx="352044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400"/>
              </a:spcAft>
              <a:buSzPct val="100000"/>
              <a:buChar char="•"/>
            </a:pPr>
            <a:r>
              <a:rPr lang="en-US" sz="102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Cooperation, kind words, taking turns and managing feelings</a:t>
            </a:r>
            <a:endParaRPr lang="en-US" sz="1020" dirty="0"/>
          </a:p>
          <a:p>
            <a:pPr marL="127000" indent="-127000">
              <a:spcAft>
                <a:spcPts val="400"/>
              </a:spcAft>
              <a:buSzPct val="100000"/>
              <a:buChar char="•"/>
            </a:pPr>
            <a:r>
              <a:rPr lang="en-US" sz="102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Praise it: "You stayed calm and took turns. That's being a good friend."</a:t>
            </a:r>
            <a:endParaRPr lang="en-US" sz="1020" dirty="0"/>
          </a:p>
        </p:txBody>
      </p:sp>
      <p:sp>
        <p:nvSpPr>
          <p:cNvPr id="19" name="Shape 14"/>
          <p:cNvSpPr/>
          <p:nvPr/>
        </p:nvSpPr>
        <p:spPr>
          <a:xfrm>
            <a:off x="502920" y="4041648"/>
            <a:ext cx="3977640" cy="804672"/>
          </a:xfrm>
          <a:prstGeom prst="roundRect">
            <a:avLst>
              <a:gd name="adj" fmla="val 10227"/>
            </a:avLst>
          </a:prstGeom>
          <a:solidFill>
            <a:srgbClr val="E9F2E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Text 15"/>
          <p:cNvSpPr/>
          <p:nvPr/>
        </p:nvSpPr>
        <p:spPr>
          <a:xfrm>
            <a:off x="704088" y="4041648"/>
            <a:ext cx="36118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D72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TELLING keeps someone safe,  </a:t>
            </a:r>
            <a:r>
              <a:rPr lang="en-US" sz="1030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 raises a problem they can't solve alone. Thank them for it.</a:t>
            </a:r>
            <a:endParaRPr lang="en-US" sz="1030" dirty="0"/>
          </a:p>
        </p:txBody>
      </p:sp>
      <p:sp>
        <p:nvSpPr>
          <p:cNvPr id="21" name="Shape 16"/>
          <p:cNvSpPr/>
          <p:nvPr/>
        </p:nvSpPr>
        <p:spPr>
          <a:xfrm>
            <a:off x="4663440" y="4041648"/>
            <a:ext cx="3977640" cy="804672"/>
          </a:xfrm>
          <a:prstGeom prst="roundRect">
            <a:avLst>
              <a:gd name="adj" fmla="val 10227"/>
            </a:avLst>
          </a:prstGeom>
          <a:solidFill>
            <a:srgbClr val="F9E9E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17"/>
          <p:cNvSpPr/>
          <p:nvPr/>
        </p:nvSpPr>
        <p:spPr>
          <a:xfrm>
            <a:off x="4864608" y="4041648"/>
            <a:ext cx="36118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A641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TATTLING aims to get someone into trouble.  </a:t>
            </a:r>
            <a:r>
              <a:rPr lang="en-US" sz="1030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Coach it: "What could you try to sort this out yourself?"</a:t>
            </a:r>
            <a:endParaRPr lang="en-US" sz="103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2920" y="329184"/>
            <a:ext cx="658368" cy="658368"/>
          </a:xfrm>
          <a:prstGeom prst="roundRect">
            <a:avLst>
              <a:gd name="adj" fmla="val 18056"/>
            </a:avLst>
          </a:prstGeom>
          <a:solidFill>
            <a:srgbClr val="E0A32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096" y="500360"/>
            <a:ext cx="316017" cy="31601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71600" y="329184"/>
            <a:ext cx="7223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A874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4 OF 5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1353312" y="548640"/>
            <a:ext cx="7223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Problem solving skills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goal isn't the perfect answer or the fastest fix. The learning is in the process, so allow mistakes and try again.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02920" y="1691640"/>
            <a:ext cx="1517904" cy="2148840"/>
          </a:xfrm>
          <a:prstGeom prst="roundRect">
            <a:avLst>
              <a:gd name="adj" fmla="val 6024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685800" y="1883664"/>
            <a:ext cx="420624" cy="420624"/>
          </a:xfrm>
          <a:prstGeom prst="ellipse">
            <a:avLst/>
          </a:prstGeom>
          <a:solidFill>
            <a:srgbClr val="E0A3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685800" y="1883664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1</a:t>
            </a:r>
            <a:endParaRPr lang="en-US" sz="1700" dirty="0"/>
          </a:p>
        </p:txBody>
      </p:sp>
      <p:sp>
        <p:nvSpPr>
          <p:cNvPr id="10" name="Text 7"/>
          <p:cNvSpPr/>
          <p:nvPr/>
        </p:nvSpPr>
        <p:spPr>
          <a:xfrm>
            <a:off x="667512" y="24323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Calm first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667512" y="2706624"/>
            <a:ext cx="1207008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Once settled, name the problem and the feelings around it</a:t>
            </a:r>
            <a:endParaRPr lang="en-US" sz="960" dirty="0"/>
          </a:p>
        </p:txBody>
      </p:sp>
      <p:sp>
        <p:nvSpPr>
          <p:cNvPr id="12" name="Shape 9"/>
          <p:cNvSpPr/>
          <p:nvPr/>
        </p:nvSpPr>
        <p:spPr>
          <a:xfrm>
            <a:off x="2157984" y="1691640"/>
            <a:ext cx="1517904" cy="2148840"/>
          </a:xfrm>
          <a:prstGeom prst="roundRect">
            <a:avLst>
              <a:gd name="adj" fmla="val 6024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10"/>
          <p:cNvSpPr/>
          <p:nvPr/>
        </p:nvSpPr>
        <p:spPr>
          <a:xfrm>
            <a:off x="2340864" y="1883664"/>
            <a:ext cx="420624" cy="420624"/>
          </a:xfrm>
          <a:prstGeom prst="ellipse">
            <a:avLst/>
          </a:prstGeom>
          <a:solidFill>
            <a:srgbClr val="E0A3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Text 11"/>
          <p:cNvSpPr/>
          <p:nvPr/>
        </p:nvSpPr>
        <p:spPr>
          <a:xfrm>
            <a:off x="2340864" y="1883664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2</a:t>
            </a:r>
            <a:endParaRPr lang="en-US" sz="1700" dirty="0"/>
          </a:p>
        </p:txBody>
      </p:sp>
      <p:sp>
        <p:nvSpPr>
          <p:cNvPr id="15" name="Text 12"/>
          <p:cNvSpPr/>
          <p:nvPr/>
        </p:nvSpPr>
        <p:spPr>
          <a:xfrm>
            <a:off x="2322576" y="24323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Brainstorm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2322576" y="2706624"/>
            <a:ext cx="1207008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Think up different solutions; include one silly one</a:t>
            </a:r>
            <a:endParaRPr lang="en-US" sz="960" dirty="0"/>
          </a:p>
        </p:txBody>
      </p:sp>
      <p:sp>
        <p:nvSpPr>
          <p:cNvPr id="17" name="Shape 14"/>
          <p:cNvSpPr/>
          <p:nvPr/>
        </p:nvSpPr>
        <p:spPr>
          <a:xfrm>
            <a:off x="3813048" y="1691640"/>
            <a:ext cx="1517904" cy="2148840"/>
          </a:xfrm>
          <a:prstGeom prst="roundRect">
            <a:avLst>
              <a:gd name="adj" fmla="val 6024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Shape 15"/>
          <p:cNvSpPr/>
          <p:nvPr/>
        </p:nvSpPr>
        <p:spPr>
          <a:xfrm>
            <a:off x="3995928" y="1883664"/>
            <a:ext cx="420624" cy="420624"/>
          </a:xfrm>
          <a:prstGeom prst="ellipse">
            <a:avLst/>
          </a:prstGeom>
          <a:solidFill>
            <a:srgbClr val="E0A3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Text 16"/>
          <p:cNvSpPr/>
          <p:nvPr/>
        </p:nvSpPr>
        <p:spPr>
          <a:xfrm>
            <a:off x="3995928" y="1883664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3</a:t>
            </a:r>
            <a:endParaRPr lang="en-US" sz="1700" dirty="0"/>
          </a:p>
        </p:txBody>
      </p:sp>
      <p:sp>
        <p:nvSpPr>
          <p:cNvPr id="20" name="Text 17"/>
          <p:cNvSpPr/>
          <p:nvPr/>
        </p:nvSpPr>
        <p:spPr>
          <a:xfrm>
            <a:off x="3977640" y="24323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3977640" y="2706624"/>
            <a:ext cx="1207008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 it fair? Is it safe? How will everyone feel?</a:t>
            </a:r>
            <a:endParaRPr lang="en-US" sz="960" dirty="0"/>
          </a:p>
        </p:txBody>
      </p:sp>
      <p:sp>
        <p:nvSpPr>
          <p:cNvPr id="22" name="Shape 19"/>
          <p:cNvSpPr/>
          <p:nvPr/>
        </p:nvSpPr>
        <p:spPr>
          <a:xfrm>
            <a:off x="5468112" y="1691640"/>
            <a:ext cx="1517904" cy="2148840"/>
          </a:xfrm>
          <a:prstGeom prst="roundRect">
            <a:avLst>
              <a:gd name="adj" fmla="val 6024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Shape 20"/>
          <p:cNvSpPr/>
          <p:nvPr/>
        </p:nvSpPr>
        <p:spPr>
          <a:xfrm>
            <a:off x="5650992" y="1883664"/>
            <a:ext cx="420624" cy="420624"/>
          </a:xfrm>
          <a:prstGeom prst="ellipse">
            <a:avLst/>
          </a:prstGeom>
          <a:solidFill>
            <a:srgbClr val="E0A3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21"/>
          <p:cNvSpPr/>
          <p:nvPr/>
        </p:nvSpPr>
        <p:spPr>
          <a:xfrm>
            <a:off x="5650992" y="1883664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4</a:t>
            </a:r>
            <a:endParaRPr lang="en-US" sz="1700" dirty="0"/>
          </a:p>
        </p:txBody>
      </p:sp>
      <p:sp>
        <p:nvSpPr>
          <p:cNvPr id="25" name="Text 22"/>
          <p:cNvSpPr/>
          <p:nvPr/>
        </p:nvSpPr>
        <p:spPr>
          <a:xfrm>
            <a:off x="5632704" y="24323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 it out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5632704" y="2706624"/>
            <a:ext cx="1207008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 the when, where and how, then have a go</a:t>
            </a:r>
            <a:endParaRPr lang="en-US" sz="960" dirty="0"/>
          </a:p>
        </p:txBody>
      </p:sp>
      <p:sp>
        <p:nvSpPr>
          <p:cNvPr id="27" name="Shape 24"/>
          <p:cNvSpPr/>
          <p:nvPr/>
        </p:nvSpPr>
        <p:spPr>
          <a:xfrm>
            <a:off x="7123176" y="1691640"/>
            <a:ext cx="1517904" cy="2148840"/>
          </a:xfrm>
          <a:prstGeom prst="roundRect">
            <a:avLst>
              <a:gd name="adj" fmla="val 6024"/>
            </a:avLst>
          </a:prstGeom>
          <a:solidFill>
            <a:srgbClr val="FBF2D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8" name="Shape 25"/>
          <p:cNvSpPr/>
          <p:nvPr/>
        </p:nvSpPr>
        <p:spPr>
          <a:xfrm>
            <a:off x="7306056" y="1883664"/>
            <a:ext cx="420624" cy="420624"/>
          </a:xfrm>
          <a:prstGeom prst="ellipse">
            <a:avLst/>
          </a:prstGeom>
          <a:solidFill>
            <a:srgbClr val="E0A32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9" name="Text 26"/>
          <p:cNvSpPr/>
          <p:nvPr/>
        </p:nvSpPr>
        <p:spPr>
          <a:xfrm>
            <a:off x="7306056" y="1883664"/>
            <a:ext cx="420624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5</a:t>
            </a:r>
            <a:endParaRPr lang="en-US" sz="1700" dirty="0"/>
          </a:p>
        </p:txBody>
      </p:sp>
      <p:sp>
        <p:nvSpPr>
          <p:cNvPr id="30" name="Text 27"/>
          <p:cNvSpPr/>
          <p:nvPr/>
        </p:nvSpPr>
        <p:spPr>
          <a:xfrm>
            <a:off x="7287768" y="2432304"/>
            <a:ext cx="1188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Review</a:t>
            </a:r>
            <a:endParaRPr lang="en-US" sz="1200" dirty="0"/>
          </a:p>
        </p:txBody>
      </p:sp>
      <p:sp>
        <p:nvSpPr>
          <p:cNvPr id="31" name="Text 28"/>
          <p:cNvSpPr/>
          <p:nvPr/>
        </p:nvSpPr>
        <p:spPr>
          <a:xfrm>
            <a:off x="7287768" y="2706624"/>
            <a:ext cx="1207008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6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worked? What would you try differently next time?</a:t>
            </a:r>
            <a:endParaRPr lang="en-US" sz="960" dirty="0"/>
          </a:p>
        </p:txBody>
      </p:sp>
      <p:sp>
        <p:nvSpPr>
          <p:cNvPr id="32" name="Shape 29"/>
          <p:cNvSpPr/>
          <p:nvPr/>
        </p:nvSpPr>
        <p:spPr>
          <a:xfrm>
            <a:off x="502920" y="4096512"/>
            <a:ext cx="8138160" cy="731520"/>
          </a:xfrm>
          <a:prstGeom prst="roundRect">
            <a:avLst>
              <a:gd name="adj" fmla="val 11250"/>
            </a:avLst>
          </a:prstGeom>
          <a:solidFill>
            <a:srgbClr val="11403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3" name="Text 30"/>
          <p:cNvSpPr/>
          <p:nvPr/>
        </p:nvSpPr>
        <p:spPr>
          <a:xfrm>
            <a:off x="777240" y="4096512"/>
            <a:ext cx="7589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it out loud so they can copy you.  </a:t>
            </a:r>
            <a:r>
              <a:rPr lang="en-US" sz="1200" i="1" dirty="0">
                <a:solidFill>
                  <a:srgbClr val="CDE7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"I've lost my keys. I'm frustrated. Deep breath. Right, what did I do yesterday?"</a:t>
            </a:r>
            <a:endParaRPr lang="en-US" sz="1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02920" y="329184"/>
            <a:ext cx="658368" cy="658368"/>
          </a:xfrm>
          <a:prstGeom prst="roundRect">
            <a:avLst>
              <a:gd name="adj" fmla="val 18056"/>
            </a:avLst>
          </a:prstGeom>
          <a:solidFill>
            <a:srgbClr val="2E93A6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096" y="500360"/>
            <a:ext cx="316017" cy="31601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71600" y="329184"/>
            <a:ext cx="72237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1F73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BLOCK 5 OF 5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1353312" y="548640"/>
            <a:ext cx="7223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Self-esteem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502920" y="1188720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Self-esteem is liking yourself and believing in yourself. Not thinking you're better than anyone, just knowing what you can do.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502920" y="1664208"/>
            <a:ext cx="3977640" cy="2011680"/>
          </a:xfrm>
          <a:prstGeom prst="roundRect">
            <a:avLst>
              <a:gd name="adj" fmla="val 454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Shape 5"/>
          <p:cNvSpPr/>
          <p:nvPr/>
        </p:nvSpPr>
        <p:spPr>
          <a:xfrm>
            <a:off x="722376" y="1865376"/>
            <a:ext cx="457200" cy="457200"/>
          </a:xfrm>
          <a:prstGeom prst="roundRect">
            <a:avLst>
              <a:gd name="adj" fmla="val 20000"/>
            </a:avLst>
          </a:prstGeom>
          <a:solidFill>
            <a:srgbClr val="E3F2F5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104" y="1975104"/>
            <a:ext cx="237744" cy="23774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25880" y="1865376"/>
            <a:ext cx="2926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Praise effort, not talent</a:t>
            </a:r>
            <a:endParaRPr lang="en-US" sz="1450" dirty="0"/>
          </a:p>
        </p:txBody>
      </p:sp>
      <p:sp>
        <p:nvSpPr>
          <p:cNvPr id="11" name="Text 7"/>
          <p:cNvSpPr/>
          <p:nvPr/>
        </p:nvSpPr>
        <p:spPr>
          <a:xfrm>
            <a:off x="758952" y="2468880"/>
            <a:ext cx="35204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500"/>
              </a:spcAft>
              <a:buSzPct val="100000"/>
              <a:buChar char="•"/>
            </a:pPr>
            <a:r>
              <a:rPr lang="en-US" sz="103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"All that practice paid off" lands better than "You're so clever"</a:t>
            </a:r>
            <a:endParaRPr lang="en-US" sz="1030" dirty="0"/>
          </a:p>
          <a:p>
            <a:pPr marL="127000" indent="-127000">
              <a:spcAft>
                <a:spcPts val="500"/>
              </a:spcAft>
              <a:buSzPct val="100000"/>
              <a:buChar char="•"/>
            </a:pPr>
            <a:r>
              <a:rPr lang="en-US" sz="103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 honest and specific; over-praise rings hollow and stalls effort</a:t>
            </a:r>
            <a:endParaRPr lang="en-US" sz="1030" dirty="0"/>
          </a:p>
          <a:p>
            <a:pPr marL="127000" indent="-127000">
              <a:spcAft>
                <a:spcPts val="500"/>
              </a:spcAft>
              <a:buSzPct val="100000"/>
              <a:buChar char="•"/>
            </a:pPr>
            <a:r>
              <a:rPr lang="en-US" sz="103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smile, a nod or a thumbs-up says you see the trying</a:t>
            </a:r>
            <a:endParaRPr lang="en-US" sz="1030" dirty="0"/>
          </a:p>
        </p:txBody>
      </p:sp>
      <p:sp>
        <p:nvSpPr>
          <p:cNvPr id="12" name="Shape 8"/>
          <p:cNvSpPr/>
          <p:nvPr/>
        </p:nvSpPr>
        <p:spPr>
          <a:xfrm>
            <a:off x="4663440" y="1664208"/>
            <a:ext cx="3977640" cy="2011680"/>
          </a:xfrm>
          <a:prstGeom prst="roundRect">
            <a:avLst>
              <a:gd name="adj" fmla="val 4545"/>
            </a:avLst>
          </a:prstGeom>
          <a:solidFill>
            <a:srgbClr val="FFFFF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Shape 9"/>
          <p:cNvSpPr/>
          <p:nvPr/>
        </p:nvSpPr>
        <p:spPr>
          <a:xfrm>
            <a:off x="4882896" y="1865376"/>
            <a:ext cx="457200" cy="457200"/>
          </a:xfrm>
          <a:prstGeom prst="roundRect">
            <a:avLst>
              <a:gd name="adj" fmla="val 20000"/>
            </a:avLst>
          </a:prstGeom>
          <a:solidFill>
            <a:srgbClr val="E3F2F5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2624" y="1975104"/>
            <a:ext cx="237744" cy="237744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486400" y="1865376"/>
            <a:ext cx="2926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Grow their capability</a:t>
            </a:r>
            <a:endParaRPr lang="en-US" sz="1450" dirty="0"/>
          </a:p>
        </p:txBody>
      </p:sp>
      <p:sp>
        <p:nvSpPr>
          <p:cNvPr id="16" name="Text 11"/>
          <p:cNvSpPr/>
          <p:nvPr/>
        </p:nvSpPr>
        <p:spPr>
          <a:xfrm>
            <a:off x="4919472" y="2468880"/>
            <a:ext cx="35204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127000" indent="-127000">
              <a:spcAft>
                <a:spcPts val="500"/>
              </a:spcAft>
              <a:buSzPct val="100000"/>
              <a:buChar char="•"/>
            </a:pPr>
            <a:r>
              <a:rPr lang="en-US" sz="103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Free play and healthy risks: climbing high, a party without you</a:t>
            </a:r>
            <a:endParaRPr lang="en-US" sz="1030" dirty="0"/>
          </a:p>
          <a:p>
            <a:pPr marL="127000" indent="-127000">
              <a:spcAft>
                <a:spcPts val="500"/>
              </a:spcAft>
              <a:buSzPct val="100000"/>
              <a:buChar char="•"/>
            </a:pPr>
            <a:r>
              <a:rPr lang="en-US" sz="103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responsibility: feeding the pet, packing their own bag</a:t>
            </a:r>
            <a:endParaRPr lang="en-US" sz="1030" dirty="0"/>
          </a:p>
          <a:p>
            <a:pPr marL="127000" indent="-127000">
              <a:spcAft>
                <a:spcPts val="500"/>
              </a:spcAft>
              <a:buSzPct val="100000"/>
              <a:buChar char="•"/>
            </a:pPr>
            <a:r>
              <a:rPr lang="en-US" sz="103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Let them order for themselves and make small decisions</a:t>
            </a:r>
            <a:endParaRPr lang="en-US" sz="1030" dirty="0"/>
          </a:p>
        </p:txBody>
      </p:sp>
      <p:sp>
        <p:nvSpPr>
          <p:cNvPr id="17" name="Shape 12"/>
          <p:cNvSpPr/>
          <p:nvPr/>
        </p:nvSpPr>
        <p:spPr>
          <a:xfrm>
            <a:off x="502920" y="3913632"/>
            <a:ext cx="8138160" cy="914400"/>
          </a:xfrm>
          <a:prstGeom prst="roundRect">
            <a:avLst>
              <a:gd name="adj" fmla="val 9000"/>
            </a:avLst>
          </a:prstGeom>
          <a:solidFill>
            <a:srgbClr val="FBEAE4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Text 13"/>
          <p:cNvSpPr/>
          <p:nvPr/>
        </p:nvSpPr>
        <p:spPr>
          <a:xfrm>
            <a:off x="822960" y="3913632"/>
            <a:ext cx="3931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C254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you hear "I can't do it",</a:t>
            </a:r>
            <a:endParaRPr lang="en-US" sz="1250" dirty="0"/>
          </a:p>
          <a:p>
            <a:pPr marL="0" indent="0">
              <a:buNone/>
            </a:pPr>
            <a:r>
              <a:rPr lang="en-US" sz="1250" b="1" dirty="0">
                <a:solidFill>
                  <a:srgbClr val="C254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 one small word:</a:t>
            </a:r>
            <a:endParaRPr lang="en-US" sz="1250" dirty="0"/>
          </a:p>
        </p:txBody>
      </p:sp>
      <p:sp>
        <p:nvSpPr>
          <p:cNvPr id="19" name="Text 14"/>
          <p:cNvSpPr/>
          <p:nvPr/>
        </p:nvSpPr>
        <p:spPr>
          <a:xfrm>
            <a:off x="4754880" y="3913632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b="1" i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"You can't do it yet."</a:t>
            </a:r>
            <a:endParaRPr lang="en-US" sz="2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DFB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92608"/>
            <a:ext cx="81381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240" dirty="0">
                <a:solidFill>
                  <a:srgbClr val="0A60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PUTTING IT TOGETHER</a:t>
            </a:r>
            <a:endParaRPr lang="en-US" sz="1050" dirty="0"/>
          </a:p>
        </p:txBody>
      </p:sp>
      <p:sp>
        <p:nvSpPr>
          <p:cNvPr id="3" name="Text 1"/>
          <p:cNvSpPr/>
          <p:nvPr/>
        </p:nvSpPr>
        <p:spPr>
          <a:xfrm>
            <a:off x="484632" y="512064"/>
            <a:ext cx="8138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3A36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Five blocks, one foundation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2889504"/>
            <a:ext cx="1517904" cy="914400"/>
          </a:xfrm>
          <a:prstGeom prst="roundRect">
            <a:avLst>
              <a:gd name="adj" fmla="val 12000"/>
            </a:avLst>
          </a:prstGeom>
          <a:solidFill>
            <a:srgbClr val="55906F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12" y="3017520"/>
            <a:ext cx="274320" cy="27432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76072" y="3328416"/>
            <a:ext cx="1371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Supportive relationships</a:t>
            </a:r>
            <a:endParaRPr lang="en-US" sz="950" dirty="0"/>
          </a:p>
        </p:txBody>
      </p:sp>
      <p:sp>
        <p:nvSpPr>
          <p:cNvPr id="7" name="Shape 4"/>
          <p:cNvSpPr/>
          <p:nvPr/>
        </p:nvSpPr>
        <p:spPr>
          <a:xfrm>
            <a:off x="2148840" y="2889504"/>
            <a:ext cx="1517904" cy="914400"/>
          </a:xfrm>
          <a:prstGeom prst="roundRect">
            <a:avLst>
              <a:gd name="adj" fmla="val 12000"/>
            </a:avLst>
          </a:prstGeom>
          <a:solidFill>
            <a:srgbClr val="0E7C7B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0632" y="3017520"/>
            <a:ext cx="274320" cy="27432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221992" y="3328416"/>
            <a:ext cx="1371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Emotional skills</a:t>
            </a:r>
            <a:endParaRPr lang="en-US" sz="950" dirty="0"/>
          </a:p>
        </p:txBody>
      </p:sp>
      <p:sp>
        <p:nvSpPr>
          <p:cNvPr id="10" name="Shape 6"/>
          <p:cNvSpPr/>
          <p:nvPr/>
        </p:nvSpPr>
        <p:spPr>
          <a:xfrm>
            <a:off x="3794760" y="2889504"/>
            <a:ext cx="1517904" cy="914400"/>
          </a:xfrm>
          <a:prstGeom prst="roundRect">
            <a:avLst>
              <a:gd name="adj" fmla="val 12000"/>
            </a:avLst>
          </a:prstGeom>
          <a:solidFill>
            <a:srgbClr val="C9587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6552" y="3017520"/>
            <a:ext cx="274320" cy="27432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867912" y="3328416"/>
            <a:ext cx="1371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skills</a:t>
            </a:r>
            <a:endParaRPr lang="en-US" sz="950" dirty="0"/>
          </a:p>
        </p:txBody>
      </p:sp>
      <p:sp>
        <p:nvSpPr>
          <p:cNvPr id="13" name="Shape 8"/>
          <p:cNvSpPr/>
          <p:nvPr/>
        </p:nvSpPr>
        <p:spPr>
          <a:xfrm>
            <a:off x="1325880" y="1847088"/>
            <a:ext cx="1517904" cy="914400"/>
          </a:xfrm>
          <a:prstGeom prst="roundRect">
            <a:avLst>
              <a:gd name="adj" fmla="val 12000"/>
            </a:avLst>
          </a:prstGeom>
          <a:solidFill>
            <a:srgbClr val="E0A32E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7672" y="1975104"/>
            <a:ext cx="274320" cy="27432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399032" y="2286000"/>
            <a:ext cx="1371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solving</a:t>
            </a:r>
            <a:endParaRPr lang="en-US" sz="950" dirty="0"/>
          </a:p>
        </p:txBody>
      </p:sp>
      <p:sp>
        <p:nvSpPr>
          <p:cNvPr id="16" name="Shape 10"/>
          <p:cNvSpPr/>
          <p:nvPr/>
        </p:nvSpPr>
        <p:spPr>
          <a:xfrm>
            <a:off x="2971800" y="1847088"/>
            <a:ext cx="1517904" cy="914400"/>
          </a:xfrm>
          <a:prstGeom prst="roundRect">
            <a:avLst>
              <a:gd name="adj" fmla="val 12000"/>
            </a:avLst>
          </a:prstGeom>
          <a:solidFill>
            <a:srgbClr val="2E93A6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3592" y="1975104"/>
            <a:ext cx="274320" cy="27432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3044952" y="2286000"/>
            <a:ext cx="1371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Self-esteem</a:t>
            </a:r>
            <a:endParaRPr lang="en-US" sz="950" dirty="0"/>
          </a:p>
        </p:txBody>
      </p:sp>
      <p:sp>
        <p:nvSpPr>
          <p:cNvPr id="19" name="Shape 12"/>
          <p:cNvSpPr/>
          <p:nvPr/>
        </p:nvSpPr>
        <p:spPr>
          <a:xfrm>
            <a:off x="502920" y="3950208"/>
            <a:ext cx="4809744" cy="566928"/>
          </a:xfrm>
          <a:prstGeom prst="roundRect">
            <a:avLst>
              <a:gd name="adj" fmla="val 14516"/>
            </a:avLst>
          </a:prstGeom>
          <a:solidFill>
            <a:srgbClr val="11403C"/>
          </a:solidFill>
          <a:ln/>
          <a:effectLst>
            <a:outerShdw blurRad="88900" dist="25400" dir="3600000" algn="bl" rotWithShape="0">
              <a:srgbClr val="384540">
                <a:alpha val="16000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20" name="Text 13"/>
          <p:cNvSpPr/>
          <p:nvPr/>
        </p:nvSpPr>
        <p:spPr>
          <a:xfrm>
            <a:off x="502920" y="3950208"/>
            <a:ext cx="4809744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FOUNDATION: serve and return, warm everyday moments</a:t>
            </a:r>
            <a:endParaRPr lang="en-US" sz="1050" dirty="0"/>
          </a:p>
        </p:txBody>
      </p:sp>
      <p:sp>
        <p:nvSpPr>
          <p:cNvPr id="21" name="Shape 14"/>
          <p:cNvSpPr/>
          <p:nvPr/>
        </p:nvSpPr>
        <p:spPr>
          <a:xfrm>
            <a:off x="5669280" y="1536192"/>
            <a:ext cx="128016" cy="128016"/>
          </a:xfrm>
          <a:prstGeom prst="ellipse">
            <a:avLst/>
          </a:prstGeom>
          <a:solidFill>
            <a:srgbClr val="E76F5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15"/>
          <p:cNvSpPr/>
          <p:nvPr/>
        </p:nvSpPr>
        <p:spPr>
          <a:xfrm>
            <a:off x="5925312" y="1481328"/>
            <a:ext cx="276148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are your child's first teacher.  </a:t>
            </a:r>
            <a:r>
              <a:rPr lang="en-US" sz="11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Small moments, repeated often, do the building.</a:t>
            </a:r>
            <a:endParaRPr lang="en-US" sz="1150" dirty="0"/>
          </a:p>
        </p:txBody>
      </p:sp>
      <p:sp>
        <p:nvSpPr>
          <p:cNvPr id="23" name="Shape 16"/>
          <p:cNvSpPr/>
          <p:nvPr/>
        </p:nvSpPr>
        <p:spPr>
          <a:xfrm>
            <a:off x="5669280" y="2432304"/>
            <a:ext cx="128016" cy="128016"/>
          </a:xfrm>
          <a:prstGeom prst="ellipse">
            <a:avLst/>
          </a:prstGeom>
          <a:solidFill>
            <a:srgbClr val="E76F5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17"/>
          <p:cNvSpPr/>
          <p:nvPr/>
        </p:nvSpPr>
        <p:spPr>
          <a:xfrm>
            <a:off x="5925312" y="2377440"/>
            <a:ext cx="276148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child grows at their own pace.  </a:t>
            </a:r>
            <a:r>
              <a:rPr lang="en-US" sz="11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you're ever concerned, ask for help early; it makes a real difference.</a:t>
            </a:r>
            <a:endParaRPr lang="en-US" sz="1150" dirty="0"/>
          </a:p>
        </p:txBody>
      </p:sp>
      <p:sp>
        <p:nvSpPr>
          <p:cNvPr id="25" name="Shape 18"/>
          <p:cNvSpPr/>
          <p:nvPr/>
        </p:nvSpPr>
        <p:spPr>
          <a:xfrm>
            <a:off x="5669280" y="3328416"/>
            <a:ext cx="128016" cy="128016"/>
          </a:xfrm>
          <a:prstGeom prst="ellipse">
            <a:avLst/>
          </a:prstGeom>
          <a:solidFill>
            <a:srgbClr val="E76F51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6" name="Text 19"/>
          <p:cNvSpPr/>
          <p:nvPr/>
        </p:nvSpPr>
        <p:spPr>
          <a:xfrm>
            <a:off x="5925312" y="3273552"/>
            <a:ext cx="276148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3A3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 small.  </a:t>
            </a:r>
            <a:r>
              <a:rPr lang="en-US" sz="1150" dirty="0">
                <a:solidFill>
                  <a:srgbClr val="66756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Pick one block and try one idea this week.</a:t>
            </a:r>
            <a:endParaRPr lang="en-US" sz="1150" dirty="0"/>
          </a:p>
        </p:txBody>
      </p:sp>
      <p:sp>
        <p:nvSpPr>
          <p:cNvPr id="27" name="Text 20"/>
          <p:cNvSpPr/>
          <p:nvPr/>
        </p:nvSpPr>
        <p:spPr>
          <a:xfrm>
            <a:off x="5669280" y="4206240"/>
            <a:ext cx="3017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0A605F"/>
                </a:solidFill>
                <a:latin typeface="Century Schoolbook" pitchFamily="34" charset="0"/>
                <a:ea typeface="Century Schoolbook" pitchFamily="34" charset="-122"/>
                <a:cs typeface="Century Schoolbook" pitchFamily="34" charset="-120"/>
              </a:rPr>
              <a:t>"When it comes to being a parent, we all do our best. There's no such thing as a perfect parent."</a:t>
            </a:r>
            <a:endParaRPr lang="en-US" sz="12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1893</Words>
  <Application>Microsoft Office PowerPoint</Application>
  <PresentationFormat>On-screen Show (16:9)</PresentationFormat>
  <Paragraphs>218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Century Schoolbook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Blocks for Resilience: 5 to 8 Years</dc:title>
  <dc:subject>PptxGenJS Presentation</dc:subject>
  <dc:creator>Byron</dc:creator>
  <cp:lastModifiedBy>Lauren Nosal</cp:lastModifiedBy>
  <cp:revision>2</cp:revision>
  <dcterms:created xsi:type="dcterms:W3CDTF">2026-07-02T18:19:24Z</dcterms:created>
  <dcterms:modified xsi:type="dcterms:W3CDTF">2026-07-03T07:36:04Z</dcterms:modified>
</cp:coreProperties>
</file>